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45" r:id="rId2"/>
    <p:sldId id="443" r:id="rId3"/>
    <p:sldId id="444" r:id="rId4"/>
    <p:sldId id="401" r:id="rId5"/>
    <p:sldId id="402" r:id="rId6"/>
    <p:sldId id="406" r:id="rId7"/>
    <p:sldId id="407" r:id="rId8"/>
    <p:sldId id="403" r:id="rId9"/>
    <p:sldId id="404" r:id="rId10"/>
    <p:sldId id="405" r:id="rId11"/>
    <p:sldId id="408" r:id="rId12"/>
    <p:sldId id="413" r:id="rId13"/>
    <p:sldId id="448" r:id="rId14"/>
    <p:sldId id="450" r:id="rId15"/>
    <p:sldId id="451" r:id="rId16"/>
    <p:sldId id="452" r:id="rId17"/>
    <p:sldId id="453" r:id="rId18"/>
    <p:sldId id="454" r:id="rId19"/>
    <p:sldId id="455" r:id="rId20"/>
    <p:sldId id="423" r:id="rId21"/>
    <p:sldId id="293" r:id="rId22"/>
    <p:sldId id="430" r:id="rId23"/>
    <p:sldId id="288" r:id="rId24"/>
    <p:sldId id="457" r:id="rId25"/>
    <p:sldId id="312" r:id="rId26"/>
    <p:sldId id="309" r:id="rId27"/>
    <p:sldId id="458" r:id="rId28"/>
    <p:sldId id="459" r:id="rId29"/>
    <p:sldId id="289" r:id="rId30"/>
    <p:sldId id="460" r:id="rId31"/>
    <p:sldId id="461" r:id="rId32"/>
    <p:sldId id="462" r:id="rId33"/>
    <p:sldId id="463" r:id="rId34"/>
    <p:sldId id="311" r:id="rId35"/>
    <p:sldId id="464" r:id="rId36"/>
    <p:sldId id="292" r:id="rId37"/>
    <p:sldId id="465" r:id="rId38"/>
    <p:sldId id="466" r:id="rId39"/>
    <p:sldId id="314" r:id="rId40"/>
    <p:sldId id="467" r:id="rId41"/>
    <p:sldId id="468" r:id="rId42"/>
    <p:sldId id="469" r:id="rId43"/>
    <p:sldId id="313" r:id="rId44"/>
    <p:sldId id="433" r:id="rId45"/>
    <p:sldId id="435" r:id="rId46"/>
    <p:sldId id="436" r:id="rId47"/>
    <p:sldId id="434" r:id="rId48"/>
    <p:sldId id="437" r:id="rId49"/>
    <p:sldId id="438" r:id="rId50"/>
    <p:sldId id="439" r:id="rId51"/>
    <p:sldId id="440" r:id="rId52"/>
    <p:sldId id="441" r:id="rId53"/>
    <p:sldId id="442" r:id="rId54"/>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615A"/>
    <a:srgbClr val="190551"/>
    <a:srgbClr val="FF5D15"/>
    <a:srgbClr val="D36103"/>
    <a:srgbClr val="920000"/>
    <a:srgbClr val="480808"/>
    <a:srgbClr val="B00000"/>
    <a:srgbClr val="FF50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733" autoAdjust="0"/>
    <p:restoredTop sz="55600" autoAdjust="0"/>
  </p:normalViewPr>
  <p:slideViewPr>
    <p:cSldViewPr snapToGrid="0" showGuides="1">
      <p:cViewPr>
        <p:scale>
          <a:sx n="60" d="100"/>
          <a:sy n="60" d="100"/>
        </p:scale>
        <p:origin x="-974" y="264"/>
      </p:cViewPr>
      <p:guideLst>
        <p:guide orient="horz" pos="2160"/>
        <p:guide pos="2880"/>
      </p:guideLst>
    </p:cSldViewPr>
  </p:slideViewPr>
  <p:outlineViewPr>
    <p:cViewPr>
      <p:scale>
        <a:sx n="33" d="100"/>
        <a:sy n="33" d="100"/>
      </p:scale>
      <p:origin x="0" y="7896"/>
    </p:cViewPr>
  </p:outlin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defRPr>
            </a:lvl1pPr>
          </a:lstStyle>
          <a:p>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defRPr>
            </a:lvl1pPr>
          </a:lstStyle>
          <a:p>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defRPr>
            </a:lvl1pPr>
          </a:lstStyle>
          <a:p>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defRPr>
            </a:lvl1pPr>
          </a:lstStyle>
          <a:p>
            <a:fld id="{561B66F2-4490-4101-9AF6-40065018678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John Muir</a:t>
            </a:r>
            <a:r>
              <a:rPr lang="en-US" sz="1200" kern="1200" baseline="0" dirty="0" smtClean="0">
                <a:solidFill>
                  <a:schemeClr val="tx1"/>
                </a:solidFill>
                <a:latin typeface="Arial" charset="0"/>
                <a:ea typeface="+mn-ea"/>
                <a:cs typeface="+mn-cs"/>
              </a:rPr>
              <a:t> described Yosemite Valley as </a:t>
            </a:r>
            <a:r>
              <a:rPr lang="en-US" sz="1200" kern="1200" dirty="0" smtClean="0">
                <a:solidFill>
                  <a:schemeClr val="tx1"/>
                </a:solidFill>
                <a:latin typeface="Arial" charset="0"/>
                <a:ea typeface="+mn-ea"/>
                <a:cs typeface="+mn-cs"/>
              </a:rPr>
              <a:t>“by far the grandest of all the special temples of Nature</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 was ever permitted to enter.” Coming from</a:t>
            </a:r>
            <a:r>
              <a:rPr lang="en-US" sz="1200" kern="1200" baseline="0" dirty="0" smtClean="0">
                <a:solidFill>
                  <a:schemeClr val="tx1"/>
                </a:solidFill>
                <a:latin typeface="Arial" charset="0"/>
                <a:ea typeface="+mn-ea"/>
                <a:cs typeface="+mn-cs"/>
              </a:rPr>
              <a:t> the “Father of America’s National Parks”, that’s saying a lot.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tx1"/>
                </a:solidFill>
                <a:effectLst/>
              </a:rPr>
              <a:t>The once continuous volcanic /plutonic arc was further segmented by </a:t>
            </a:r>
            <a:r>
              <a:rPr lang="en-US" sz="1200" i="0" dirty="0" smtClean="0">
                <a:solidFill>
                  <a:schemeClr val="tx1"/>
                </a:solidFill>
                <a:effectLst/>
              </a:rPr>
              <a:t>Basin and Range extension and San Andreas transform motion</a:t>
            </a:r>
            <a:r>
              <a:rPr lang="en-US" sz="1200" i="0" baseline="0" dirty="0" smtClean="0">
                <a:solidFill>
                  <a:schemeClr val="tx1"/>
                </a:solidFill>
                <a:effectLst/>
              </a:rPr>
              <a: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massive granite edifices in Yosemite are the erosion-exposed magma chambers of former volcanoes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…and towering composite volcanoes like Mt. Rainier stood above those magma chambers 100 million years ago.</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Like Mt. Rainier those volcanoes would have been comprised mainly of andesite – a rapidly cooled, fine-grained volcanic rock of intermediate composition.</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Several kilometers beneath </a:t>
            </a:r>
            <a:r>
              <a:rPr lang="en-US" sz="1200" i="0" baseline="0" dirty="0" smtClean="0">
                <a:solidFill>
                  <a:schemeClr val="accent2"/>
                </a:solidFill>
                <a:effectLst/>
                <a:latin typeface="Times New Roman" pitchFamily="18" charset="0"/>
              </a:rPr>
              <a:t>them, </a:t>
            </a:r>
            <a:r>
              <a:rPr lang="en-US" sz="1200" i="0" baseline="0" dirty="0" smtClean="0">
                <a:solidFill>
                  <a:schemeClr val="accent2"/>
                </a:solidFill>
                <a:effectLst/>
                <a:latin typeface="Times New Roman" pitchFamily="18" charset="0"/>
              </a:rPr>
              <a:t>where their magma chambers cooled much more slowly - coarse grained granodiorite formed.</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As uplift occurred …</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 the volcanic rocks where eroded…</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baseline="0" dirty="0" smtClean="0">
                <a:solidFill>
                  <a:schemeClr val="accent2"/>
                </a:solidFill>
                <a:effectLst/>
                <a:latin typeface="Times New Roman" pitchFamily="18" charset="0"/>
              </a:rPr>
              <a:t>… eventually exposing the once deeply buried plutonic rocks.</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BFFDC-C9A9-4788-B526-A9E49AC11452}" type="slidenum">
              <a:rPr lang="en-US"/>
              <a:pPr/>
              <a:t>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The</a:t>
            </a:r>
            <a:r>
              <a:rPr lang="en-US" sz="1200" kern="1200" baseline="0" dirty="0" smtClean="0">
                <a:solidFill>
                  <a:schemeClr val="tx1"/>
                </a:solidFill>
                <a:latin typeface="Arial" charset="0"/>
                <a:ea typeface="+mn-ea"/>
                <a:cs typeface="+mn-cs"/>
              </a:rPr>
              <a:t> f</a:t>
            </a:r>
            <a:r>
              <a:rPr lang="en-US" sz="1200" kern="1200" dirty="0" smtClean="0">
                <a:solidFill>
                  <a:schemeClr val="tx1"/>
                </a:solidFill>
                <a:latin typeface="Arial" charset="0"/>
                <a:ea typeface="+mn-ea"/>
                <a:cs typeface="+mn-cs"/>
              </a:rPr>
              <a:t>amed naturalist and ecologist</a:t>
            </a:r>
            <a:r>
              <a:rPr lang="en-US" sz="1200" kern="1200" baseline="0" dirty="0" smtClean="0">
                <a:solidFill>
                  <a:schemeClr val="tx1"/>
                </a:solidFill>
                <a:latin typeface="Arial" charset="0"/>
                <a:ea typeface="+mn-ea"/>
                <a:cs typeface="+mn-cs"/>
              </a:rPr>
              <a:t> had a decent understanding of geology and was perhaps the first to propose that this magnificent valley was carved by glaciers. Indeed there is perhaps no finer place in the world to see the artistry that glaciers have worked on granite.</a:t>
            </a:r>
            <a:endParaRPr 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plutons had to intrude into something.</a:t>
            </a:r>
            <a:r>
              <a:rPr lang="en-US" baseline="0" dirty="0" smtClean="0"/>
              <a:t> What were those rocks like that existed before the plutons?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3C8CA-B321-4399-9938-0DB308A36F84}" type="slidenum">
              <a:rPr lang="en-US"/>
              <a:pPr/>
              <a:t>21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dirty="0" smtClean="0"/>
              <a:t>The oldest rocks in the Yosemite region are</a:t>
            </a:r>
            <a:r>
              <a:rPr lang="en-US" baseline="0" dirty="0" smtClean="0"/>
              <a:t> exposed as discontinuous patches of mostly metamorphosed, folded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3C8CA-B321-4399-9938-0DB308A36F84}" type="slidenum">
              <a:rPr lang="en-US"/>
              <a:pPr/>
              <a:t>22</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dirty="0" smtClean="0"/>
              <a:t>… and tilted strata.</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4E6F0-A1F1-4B78-A0C6-C59D7BAA933B}" type="slidenum">
              <a:rPr lang="en-US"/>
              <a:pPr/>
              <a:t>23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dirty="0" smtClean="0"/>
              <a:t>Since these rocks are older than the plutons and the Sierra</a:t>
            </a:r>
            <a:r>
              <a:rPr lang="en-US" baseline="0" dirty="0" smtClean="0"/>
              <a:t> Nevada </a:t>
            </a:r>
            <a:r>
              <a:rPr lang="en-US" dirty="0" smtClean="0"/>
              <a:t>batholith is made</a:t>
            </a:r>
            <a:r>
              <a:rPr lang="en-US" baseline="0" dirty="0" smtClean="0"/>
              <a:t> of these plutons</a:t>
            </a:r>
            <a:r>
              <a:rPr lang="en-US" dirty="0" smtClean="0"/>
              <a:t>, we will refer to them as the pre-batholithic</a:t>
            </a:r>
            <a:r>
              <a:rPr lang="en-US" baseline="0" dirty="0" smtClean="0"/>
              <a:t> rocks. In Yosemite National </a:t>
            </a:r>
            <a:r>
              <a:rPr lang="en-US" baseline="0" dirty="0" smtClean="0"/>
              <a:t>Park, </a:t>
            </a:r>
            <a:r>
              <a:rPr lang="en-US" baseline="0" dirty="0" smtClean="0"/>
              <a:t>pre-batholithic rocks fall into three general types.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4E6F0-A1F1-4B78-A0C6-C59D7BAA933B}" type="slidenum">
              <a:rPr lang="en-US"/>
              <a:pPr/>
              <a:t>24</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baseline="0" dirty="0" smtClean="0"/>
              <a:t>The oldest of these includes quartzite, schist and </a:t>
            </a:r>
            <a:r>
              <a:rPr lang="en-US" baseline="0" dirty="0" smtClean="0"/>
              <a:t>marble, </a:t>
            </a:r>
            <a:r>
              <a:rPr lang="en-US" baseline="0" dirty="0" smtClean="0"/>
              <a:t>which are the metamorphic equivalents of quartz sandstone, shale and limestone. By now you should recognize that as a typical divergent continental margin assemblage and it shouldn’t surprise you therefore that these rocks are late Proterozoic to early Cambrian in age, which is the same age as the Grand Canyon strata laid down during the first great transgression.</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most of the pre-batholithic rocks</a:t>
            </a:r>
            <a:r>
              <a:rPr lang="en-US" baseline="0" dirty="0" smtClean="0"/>
              <a:t> in the Yosemite area, these rocks outcrop mostly on the western and eastern margins of the park. Shown in green and blue in this geologic map, the pre-batholithic rocks represent “roof pendants” – meaning portions of the roof of the old magma chamber that </a:t>
            </a:r>
            <a:r>
              <a:rPr lang="en-US" baseline="0" dirty="0" smtClean="0"/>
              <a:t>sagged-down </a:t>
            </a:r>
            <a:r>
              <a:rPr lang="en-US" baseline="0" dirty="0" smtClean="0"/>
              <a:t>like pendants into the magma.</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8E543-D996-463F-B25D-C63F7C6F1517}" type="slidenum">
              <a:rPr lang="en-US"/>
              <a:pPr/>
              <a:t>26</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dirty="0" smtClean="0"/>
              <a:t>In addition to the afore</a:t>
            </a:r>
            <a:r>
              <a:rPr lang="en-US" baseline="0" dirty="0" smtClean="0"/>
              <a:t> mentioned DCM sediments, two other pre-batholithic rock groups exist in the Yosemite area. The first of these, the “Shoofly Complex” suggests that west coast orogeny started early in the Paleozoic and perhaps even as far back as the late Proterozoic, because its schists and gneisses are derived from the erosion of continental sources (implying mountain building) and are intruded by Paleozoic granites.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t>
            </a:r>
            <a:r>
              <a:rPr lang="en-US" baseline="0" dirty="0" smtClean="0"/>
              <a:t>the Shoofly Complex is not severely metamorphosed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5C475-48FB-4B56-A988-478531F0B097}" type="slidenum">
              <a:rPr lang="en-US"/>
              <a:pPr/>
              <a:t>28</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dirty="0" smtClean="0"/>
              <a:t>… it</a:t>
            </a:r>
            <a:r>
              <a:rPr lang="en-US" baseline="0" dirty="0" smtClean="0"/>
              <a:t> is reminiscent of the flysch deposits of the Valdez Group in Kenai Fjords National Park. Recall that flysch is a syn-orogenic </a:t>
            </a:r>
            <a:r>
              <a:rPr lang="en-US" baseline="0" dirty="0" smtClean="0"/>
              <a:t>sediment - </a:t>
            </a:r>
            <a:r>
              <a:rPr lang="en-US" baseline="0" dirty="0" smtClean="0"/>
              <a:t>meaning that it deposits at the same time as orogeny.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84E5-C2DB-443E-BC86-5F28E1C199D7}" type="slidenum">
              <a:rPr lang="en-US"/>
              <a:pPr/>
              <a:t>29</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smtClean="0"/>
              <a:t>In</a:t>
            </a:r>
            <a:r>
              <a:rPr lang="en-US" baseline="0" dirty="0" smtClean="0"/>
              <a:t> most places the Shoo Fly Complex is folded and metamorphosed with a strong foliation developed perpendicular to the direction of compression.</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cover Yosemite’s</a:t>
            </a:r>
            <a:r>
              <a:rPr lang="en-US" baseline="0" dirty="0" smtClean="0"/>
              <a:t> g</a:t>
            </a:r>
            <a:r>
              <a:rPr lang="en-US" dirty="0" smtClean="0"/>
              <a:t>lacial</a:t>
            </a:r>
            <a:r>
              <a:rPr lang="en-US" baseline="0" dirty="0" smtClean="0"/>
              <a:t> processes in due time, but first let’s have a look at where all that beautiful granite came from.</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5C475-48FB-4B56-A988-478531F0B097}" type="slidenum">
              <a:rPr lang="en-US"/>
              <a:pPr/>
              <a:t>30</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dirty="0" smtClean="0"/>
              <a:t>It is also typically</a:t>
            </a:r>
            <a:r>
              <a:rPr lang="en-US" baseline="0" dirty="0" smtClean="0"/>
              <a:t> refolded, indicating that it was affected by more than one orogeny.</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5C475-48FB-4B56-A988-478531F0B097}" type="slidenum">
              <a:rPr lang="en-US"/>
              <a:pPr/>
              <a:t>31</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baseline="0" dirty="0" smtClean="0"/>
              <a:t>Such would be the case if the Shoo Fly </a:t>
            </a:r>
            <a:r>
              <a:rPr lang="en-US" baseline="0" dirty="0" smtClean="0"/>
              <a:t>Complex originated </a:t>
            </a:r>
            <a:r>
              <a:rPr lang="en-US" baseline="0" dirty="0" smtClean="0"/>
              <a:t>from the Paleozoic collision and amalgamation of rifted continental fragments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a:r>
            <a:r>
              <a:rPr lang="en-US" baseline="0" dirty="0" smtClean="0"/>
              <a:t>and island arc material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that were re-compressed during the Mesozoic</a:t>
            </a:r>
            <a:r>
              <a:rPr lang="en-US" baseline="0" dirty="0" smtClean="0"/>
              <a:t> as various other terranes accreted to the western edge of North America. Anyway, that’s one interpretation. With all those terranes moving about off western North America, there’s a lot of room for interpretation.</a:t>
            </a:r>
            <a:endParaRPr lang="en-US" dirty="0" smtClean="0"/>
          </a:p>
        </p:txBody>
      </p:sp>
      <p:sp>
        <p:nvSpPr>
          <p:cNvPr id="4" name="Slide Number Placeholder 3"/>
          <p:cNvSpPr>
            <a:spLocks noGrp="1"/>
          </p:cNvSpPr>
          <p:nvPr>
            <p:ph type="sldNum" sz="quarter" idx="10"/>
          </p:nvPr>
        </p:nvSpPr>
        <p:spPr/>
        <p:txBody>
          <a:bodyPr/>
          <a:lstStyle/>
          <a:p>
            <a:fld id="{561B66F2-4490-4101-9AF6-40065018678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2A499-B314-429A-8275-A3AD03D79331}" type="slidenum">
              <a:rPr lang="en-US"/>
              <a:pPr/>
              <a:t>34</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dirty="0" smtClean="0"/>
              <a:t>With all that Paleozoic</a:t>
            </a:r>
            <a:r>
              <a:rPr lang="en-US" baseline="0" dirty="0" smtClean="0"/>
              <a:t> </a:t>
            </a:r>
            <a:r>
              <a:rPr lang="en-US" baseline="0" dirty="0" smtClean="0"/>
              <a:t>orogeny, it </a:t>
            </a:r>
            <a:r>
              <a:rPr lang="en-US" baseline="0" dirty="0" smtClean="0"/>
              <a:t>follows that somewhere subduction was busy making mélange. The Calaveras Complex represents that mélange. The mid to late Paleozoic Calaveras Complex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highlighted</a:t>
            </a:r>
            <a:r>
              <a:rPr lang="en-US" baseline="0" dirty="0" smtClean="0"/>
              <a:t> here </a:t>
            </a:r>
            <a:r>
              <a:rPr lang="en-US" dirty="0" smtClean="0"/>
              <a:t>is thrust under</a:t>
            </a:r>
            <a:r>
              <a:rPr lang="en-US" baseline="0" dirty="0" smtClean="0"/>
              <a:t> the older Shoo Fly Complex along the Calaveras - Shoo Fly Thrust (CSFT) in typical mélange fashion.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46CE8-7ED5-4909-9752-103B8B9D3DAE}" type="slidenum">
              <a:rPr lang="en-US"/>
              <a:pPr/>
              <a:t>36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dirty="0" smtClean="0"/>
              <a:t>Here we see the banded</a:t>
            </a:r>
            <a:r>
              <a:rPr lang="en-US" baseline="0" dirty="0" smtClean="0"/>
              <a:t> chert and phyllite (metamorphosed mud) of the Calaveras Complex exposed along the Merced </a:t>
            </a:r>
            <a:r>
              <a:rPr lang="en-US" baseline="0" dirty="0" smtClean="0"/>
              <a:t>River that flows through Yosemite. </a:t>
            </a:r>
            <a:r>
              <a:rPr lang="en-US" baseline="0" dirty="0" smtClean="0"/>
              <a:t>Note the contorted folding typical of mélange rocks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t>
            </a:r>
            <a:r>
              <a:rPr lang="en-US" baseline="0" dirty="0" smtClean="0"/>
              <a:t>and reminiscent of the McHugh Complex in Kenai Fjords National Park …</a:t>
            </a:r>
            <a:endParaRPr lang="en-US" dirty="0" smtClean="0"/>
          </a:p>
          <a:p>
            <a:endParaRPr lang="en-US" dirty="0" smtClean="0"/>
          </a:p>
        </p:txBody>
      </p:sp>
      <p:sp>
        <p:nvSpPr>
          <p:cNvPr id="86020" name="Slide Number Placeholder 3"/>
          <p:cNvSpPr>
            <a:spLocks noGrp="1"/>
          </p:cNvSpPr>
          <p:nvPr>
            <p:ph type="sldNum" sz="quarter" idx="5"/>
          </p:nvPr>
        </p:nvSpPr>
        <p:spPr>
          <a:noFill/>
        </p:spPr>
        <p:txBody>
          <a:bodyPr/>
          <a:lstStyle/>
          <a:p>
            <a:fld id="{AB1ABE29-3FC9-45F5-A898-805278612621}"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8B1B7B8-A187-4598-8706-2144B5B16BC7}" type="slidenum">
              <a:rPr lang="en-US"/>
              <a:pPr/>
              <a:t>38</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 and the Franciscan</a:t>
            </a:r>
            <a:r>
              <a:rPr lang="en-US" baseline="0" dirty="0" smtClean="0"/>
              <a:t> Complex in Redwoods National Park.</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89803-35BA-449F-909B-1B0B61ACB5CE}" type="slidenum">
              <a:rPr lang="en-US"/>
              <a:pPr/>
              <a:t>39</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dirty="0" smtClean="0"/>
              <a:t>OK,</a:t>
            </a:r>
            <a:r>
              <a:rPr lang="en-US" baseline="0" dirty="0" smtClean="0"/>
              <a:t> I know </a:t>
            </a:r>
            <a:r>
              <a:rPr lang="en-US" baseline="0" dirty="0" smtClean="0"/>
              <a:t>you’re </a:t>
            </a:r>
            <a:r>
              <a:rPr lang="en-US" baseline="0" dirty="0" smtClean="0"/>
              <a:t>anxious to get to the main event, the formation of the Sierra Nevada Batholith, but we have one more stop to make first. There’s a significant amount of rock in and around the park that formed at about the same time as the batholith. These “syn-batholithic rocks are…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parks we studied in the Cascades and </a:t>
            </a:r>
            <a:r>
              <a:rPr lang="en-US" baseline="0" dirty="0" smtClean="0"/>
              <a:t>in Southern </a:t>
            </a:r>
            <a:r>
              <a:rPr lang="en-US" baseline="0" dirty="0" smtClean="0"/>
              <a:t>Alaska are in active subduction zones…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89803-35BA-449F-909B-1B0B61ACB5CE}" type="slidenum">
              <a:rPr lang="en-US"/>
              <a:pPr/>
              <a:t>40</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baseline="0" dirty="0" smtClean="0"/>
              <a:t>…Triassic to Jurassic in age,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89803-35BA-449F-909B-1B0B61ACB5CE}" type="slidenum">
              <a:rPr lang="en-US"/>
              <a:pPr/>
              <a:t>41</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dirty="0" smtClean="0"/>
              <a:t>… generally volcanic and sedimentary</a:t>
            </a:r>
            <a:r>
              <a:rPr lang="en-US" baseline="0" dirty="0" smtClean="0"/>
              <a:t> rocks derived form volcanic rocks,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89803-35BA-449F-909B-1B0B61ACB5CE}" type="slidenum">
              <a:rPr lang="en-US"/>
              <a:pPr/>
              <a:t>42</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dirty="0" smtClean="0"/>
              <a:t>… and represent volcanic activity taking place above</a:t>
            </a:r>
            <a:r>
              <a:rPr lang="en-US" baseline="0" dirty="0" smtClean="0"/>
              <a:t> the plutons which comprise the batholith.</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Shown in various shades of green on this geologic map, like the pre-batholithic rocks,</a:t>
            </a:r>
            <a:r>
              <a:rPr lang="en-US" baseline="0" dirty="0" smtClean="0"/>
              <a:t> the syn-batholithic rock’s outcrops are discontinuous and occur mainly as roof pendants.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t>
            </a:r>
            <a:r>
              <a:rPr lang="en-US" baseline="0" dirty="0" smtClean="0"/>
              <a:t>interpretation of Mesozoic paleogeography suggests that the syn-batholithic volcanic rocks in Yosemite represent the southern portion of an extensive volcanic arc that existed well westward of the continent’s western margin.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Jurassic time a second volcanic arc existed between the main Sierran arc and the continent’s edge.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subduction progressed,</a:t>
            </a:r>
            <a:r>
              <a:rPr lang="en-US" baseline="0" dirty="0" smtClean="0"/>
              <a:t> compression and associated thrust faulting brought the two arcs closer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fused them together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accreted them to the North</a:t>
            </a:r>
            <a:r>
              <a:rPr lang="en-US" baseline="0" dirty="0" smtClean="0"/>
              <a:t> American Plate.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Cretaceous time, subduction had changed</a:t>
            </a:r>
            <a:r>
              <a:rPr lang="en-US" baseline="0" dirty="0" smtClean="0"/>
              <a:t> from ocean-ocean to ocean-continent.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but the granitic rocks of Yosemite and the rest of the Sierra</a:t>
            </a:r>
            <a:r>
              <a:rPr lang="en-US" baseline="0" dirty="0" smtClean="0"/>
              <a:t> Nevada formed in an ancient subduction zone…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Continued compression tightened up the newly</a:t>
            </a:r>
            <a:r>
              <a:rPr lang="en-US" baseline="0" dirty="0" smtClean="0"/>
              <a:t> accreted continental margin while a shallowing subduction angle caused arc magmatism to migrate eastward…</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along with</a:t>
            </a:r>
            <a:r>
              <a:rPr lang="en-US" baseline="0" dirty="0" smtClean="0"/>
              <a:t> associated foreland folding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t>
            </a:r>
            <a:r>
              <a:rPr lang="en-US" baseline="0" dirty="0" smtClean="0"/>
              <a:t>and thrust faulting.</a:t>
            </a:r>
            <a:endParaRPr lang="en-US" dirty="0" smtClean="0"/>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 early </a:t>
            </a:r>
            <a:r>
              <a:rPr lang="en-US" dirty="0" smtClean="0"/>
              <a:t>Cenozoic, </a:t>
            </a:r>
            <a:r>
              <a:rPr lang="en-US" dirty="0" smtClean="0"/>
              <a:t>active arc magmatism had</a:t>
            </a:r>
            <a:r>
              <a:rPr lang="en-US" baseline="0" dirty="0" smtClean="0"/>
              <a:t> completely left the Yosemite area.</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about 100 million</a:t>
            </a:r>
            <a:r>
              <a:rPr lang="en-US" baseline="0" dirty="0" smtClean="0"/>
              <a:t> years </a:t>
            </a:r>
            <a:r>
              <a:rPr lang="en-US" baseline="0" dirty="0" smtClean="0"/>
              <a:t>ago. </a:t>
            </a:r>
            <a:r>
              <a:rPr lang="en-US" baseline="0" dirty="0" smtClean="0"/>
              <a:t>L</a:t>
            </a:r>
            <a:r>
              <a:rPr lang="en-US" dirty="0" smtClean="0"/>
              <a:t>ike the modern Cascadian subduction</a:t>
            </a:r>
            <a:r>
              <a:rPr lang="en-US" baseline="0" dirty="0" smtClean="0"/>
              <a:t> zone, the ancient one involved the subduction of the Farallon Plate under the North American Plate and the development of a chain of volcanoes; only this one was much longer than the Cascades. It involved the entire west coast of North America, all the way from Northern Canada to Central Mexico.</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granitic rocks of the Sierra</a:t>
            </a:r>
            <a:r>
              <a:rPr lang="en-US" baseline="0" dirty="0" smtClean="0"/>
              <a:t> Nevada, as well as several other western North American mountain ranges, represent the eroded remnants of magma chambers that fed the ancient volcanoes. These massive complexes of plutonic igneous rock are called batholiths. Today the Coast Ranges, Idaho, Sierra Nevada and Peninsular Ranges Batholiths are </a:t>
            </a:r>
            <a:r>
              <a:rPr lang="en-US" baseline="0" dirty="0" smtClean="0"/>
              <a:t>discontinuous, </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smtClean="0">
                <a:solidFill>
                  <a:schemeClr val="tx1"/>
                </a:solidFill>
                <a:effectLst/>
              </a:rPr>
              <a:t>… but before the Pacific</a:t>
            </a:r>
            <a:r>
              <a:rPr lang="en-US" sz="1200" i="0" baseline="0" dirty="0" smtClean="0">
                <a:solidFill>
                  <a:schemeClr val="tx1"/>
                </a:solidFill>
                <a:effectLst/>
              </a:rPr>
              <a:t> Plate encountered the edge of the North American Plate, all four batholiths may have formed a continuous plutonic root beneath the once great chain of volcanoes.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smtClean="0">
                <a:solidFill>
                  <a:schemeClr val="tx1"/>
                </a:solidFill>
                <a:effectLst/>
              </a:rPr>
              <a:t>The meeting of the Pacific and North American Plates broke</a:t>
            </a:r>
            <a:r>
              <a:rPr lang="en-US" sz="1200" i="0" baseline="0" dirty="0" smtClean="0">
                <a:solidFill>
                  <a:schemeClr val="tx1"/>
                </a:solidFill>
                <a:effectLst/>
              </a:rPr>
              <a:t> the chain as subduction of the Farallon Plate ended and a transform plate boundary developed. Subduction continued where </a:t>
            </a:r>
            <a:r>
              <a:rPr lang="en-US" sz="1200" i="0" dirty="0" smtClean="0">
                <a:solidFill>
                  <a:schemeClr val="tx1"/>
                </a:solidFill>
                <a:effectLst/>
              </a:rPr>
              <a:t>fragments of the old Farallon Plate remained</a:t>
            </a:r>
            <a:r>
              <a:rPr lang="en-US" sz="1200" i="0" baseline="0" dirty="0" smtClean="0">
                <a:solidFill>
                  <a:schemeClr val="tx1"/>
                </a:solidFill>
                <a:effectLst/>
              </a:rPr>
              <a:t>, now </a:t>
            </a:r>
            <a:r>
              <a:rPr lang="en-US" sz="1200" i="0" dirty="0" smtClean="0">
                <a:solidFill>
                  <a:schemeClr val="tx1"/>
                </a:solidFill>
                <a:effectLst/>
              </a:rPr>
              <a:t>known as the Juan de Fuca and </a:t>
            </a:r>
            <a:r>
              <a:rPr lang="en-US" sz="1200" i="0" dirty="0" err="1" smtClean="0">
                <a:solidFill>
                  <a:schemeClr val="tx1"/>
                </a:solidFill>
                <a:effectLst/>
              </a:rPr>
              <a:t>Cocos</a:t>
            </a:r>
            <a:r>
              <a:rPr lang="en-US" sz="1200" i="0" dirty="0" smtClean="0">
                <a:solidFill>
                  <a:schemeClr val="tx1"/>
                </a:solidFill>
                <a:effectLst/>
              </a:rPr>
              <a:t> plates.</a:t>
            </a: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D4D96F-31AF-48BC-A4F2-FA33A3984A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EFBAC8-470D-4C43-B586-41104B95B8C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0A977E-8A21-4E66-8BDA-C1F28397433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D14BB5-5061-4CF0-8529-38D8B601A1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ACE5C2-9048-42A3-A8F8-A8A63AC5EF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A0F68AE-4E44-4C25-9E60-9298DF36756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533EBCE-5DB2-49FE-B779-57C9980FC7A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9C4D60-CC1D-4D35-8A6B-E023B9D646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4BDE0F8-E0E2-4BF5-8BB6-D37A47BE74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6BB07E-090C-46D1-AA0D-7ABCB7D6702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51E6C1-CD68-44D6-B6BD-1B4131551CC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effectLs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30AC7CBA-341A-494A-904E-92C3D8A9C8F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http://bovitz.com/photo/traditional/jpgphotos/2004/yosemite/yosemite_tunnell_view.jpg"/>
          <p:cNvPicPr>
            <a:picLocks noChangeAspect="1" noChangeArrowheads="1"/>
          </p:cNvPicPr>
          <p:nvPr/>
        </p:nvPicPr>
        <p:blipFill>
          <a:blip r:embed="rId3"/>
          <a:srcRect/>
          <a:stretch>
            <a:fillRect/>
          </a:stretch>
        </p:blipFill>
        <p:spPr bwMode="auto">
          <a:xfrm>
            <a:off x="-152400" y="0"/>
            <a:ext cx="9952653"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4130" name="Group 2"/>
          <p:cNvGrpSpPr>
            <a:grpSpLocks/>
          </p:cNvGrpSpPr>
          <p:nvPr/>
        </p:nvGrpSpPr>
        <p:grpSpPr bwMode="auto">
          <a:xfrm>
            <a:off x="1524000" y="114300"/>
            <a:ext cx="6069013" cy="6656388"/>
            <a:chOff x="1864" y="72"/>
            <a:chExt cx="3823" cy="4193"/>
          </a:xfrm>
        </p:grpSpPr>
        <p:pic>
          <p:nvPicPr>
            <p:cNvPr id="304131" name="Picture 3"/>
            <p:cNvPicPr>
              <a:picLocks noChangeAspect="1" noChangeArrowheads="1"/>
            </p:cNvPicPr>
            <p:nvPr/>
          </p:nvPicPr>
          <p:blipFill>
            <a:blip r:embed="rId3"/>
            <a:srcRect/>
            <a:stretch>
              <a:fillRect/>
            </a:stretch>
          </p:blipFill>
          <p:spPr bwMode="auto">
            <a:xfrm>
              <a:off x="1979" y="72"/>
              <a:ext cx="3708" cy="4176"/>
            </a:xfrm>
            <a:prstGeom prst="rect">
              <a:avLst/>
            </a:prstGeom>
            <a:noFill/>
            <a:ln w="12700">
              <a:noFill/>
              <a:miter lim="800000"/>
              <a:headEnd type="none" w="sm" len="sm"/>
              <a:tailEnd type="none" w="sm" len="sm"/>
            </a:ln>
            <a:effectLst/>
          </p:spPr>
        </p:pic>
        <p:sp>
          <p:nvSpPr>
            <p:cNvPr id="304132" name="Text Box 4"/>
            <p:cNvSpPr txBox="1">
              <a:spLocks noChangeArrowheads="1"/>
            </p:cNvSpPr>
            <p:nvPr/>
          </p:nvSpPr>
          <p:spPr bwMode="auto">
            <a:xfrm rot="16216750">
              <a:off x="1297" y="3568"/>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a:effectLst/>
        </p:spPr>
      </p:pic>
      <p:sp>
        <p:nvSpPr>
          <p:cNvPr id="307206" name="Text Box 6"/>
          <p:cNvSpPr txBox="1">
            <a:spLocks noChangeArrowheads="1"/>
          </p:cNvSpPr>
          <p:nvPr/>
        </p:nvSpPr>
        <p:spPr bwMode="auto">
          <a:xfrm>
            <a:off x="7797800" y="6510338"/>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07207" name="Rectangle 7"/>
          <p:cNvSpPr>
            <a:spLocks noChangeArrowheads="1"/>
          </p:cNvSpPr>
          <p:nvPr/>
        </p:nvSpPr>
        <p:spPr bwMode="auto">
          <a:xfrm>
            <a:off x="1981200" y="1854200"/>
            <a:ext cx="5387975" cy="812530"/>
          </a:xfrm>
          <a:prstGeom prst="rect">
            <a:avLst/>
          </a:prstGeom>
          <a:noFill/>
          <a:ln w="12700">
            <a:noFill/>
            <a:miter lim="800000"/>
            <a:headEnd type="none" w="sm" len="sm"/>
            <a:tailEnd type="none" w="sm" len="sm"/>
          </a:ln>
          <a:effectLst/>
        </p:spPr>
        <p:txBody>
          <a:bodyPr wrap="square">
            <a:spAutoFit/>
          </a:bodyPr>
          <a:lstStyle/>
          <a:p>
            <a:pPr eaLnBrk="0" hangingPunct="0">
              <a:lnSpc>
                <a:spcPct val="90000"/>
              </a:lnSpc>
            </a:pPr>
            <a:r>
              <a:rPr lang="en-US" sz="2800" dirty="0">
                <a:latin typeface="+mn-lt"/>
              </a:rPr>
              <a:t>Half Dome</a:t>
            </a:r>
          </a:p>
          <a:p>
            <a:pPr eaLnBrk="0" hangingPunct="0">
              <a:lnSpc>
                <a:spcPct val="90000"/>
              </a:lnSpc>
            </a:pPr>
            <a:r>
              <a:rPr lang="en-US" sz="2400" b="0" dirty="0">
                <a:latin typeface="+mn-lt"/>
              </a:rPr>
              <a:t>(Eroded Magma Chamber)</a:t>
            </a:r>
            <a:endParaRPr lang="en-US" sz="2400" b="0" u="sng"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sp>
        <p:nvSpPr>
          <p:cNvPr id="14" name="Text Box 6"/>
          <p:cNvSpPr txBox="1">
            <a:spLocks noChangeArrowheads="1"/>
          </p:cNvSpPr>
          <p:nvPr/>
        </p:nvSpPr>
        <p:spPr bwMode="auto">
          <a:xfrm>
            <a:off x="609600" y="1066800"/>
            <a:ext cx="3417888" cy="1588127"/>
          </a:xfrm>
          <a:prstGeom prst="rect">
            <a:avLst/>
          </a:prstGeom>
          <a:noFill/>
          <a:ln w="9525">
            <a:noFill/>
            <a:miter lim="800000"/>
            <a:headEnd/>
            <a:tailEnd/>
          </a:ln>
          <a:effectLst/>
        </p:spPr>
        <p:txBody>
          <a:bodyPr>
            <a:spAutoFit/>
          </a:bodyPr>
          <a:lstStyle/>
          <a:p>
            <a:pPr eaLnBrk="0" hangingPunct="0">
              <a:lnSpc>
                <a:spcPct val="90000"/>
              </a:lnSpc>
              <a:spcBef>
                <a:spcPct val="50000"/>
              </a:spcBef>
            </a:pPr>
            <a:r>
              <a:rPr lang="en-US" sz="5400" i="1" dirty="0">
                <a:solidFill>
                  <a:schemeClr val="accent2"/>
                </a:solidFill>
                <a:latin typeface="Bookman Old Style" pitchFamily="18" charset="0"/>
              </a:rPr>
              <a:t>“Ancient Sierras”</a:t>
            </a:r>
          </a:p>
        </p:txBody>
      </p:sp>
      <p:sp>
        <p:nvSpPr>
          <p:cNvPr id="15"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16"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17" name="Text Box 6"/>
          <p:cNvSpPr txBox="1">
            <a:spLocks noChangeArrowheads="1"/>
          </p:cNvSpPr>
          <p:nvPr/>
        </p:nvSpPr>
        <p:spPr bwMode="auto">
          <a:xfrm>
            <a:off x="762000" y="4267200"/>
            <a:ext cx="3417888" cy="1588127"/>
          </a:xfrm>
          <a:prstGeom prst="rect">
            <a:avLst/>
          </a:prstGeom>
          <a:noFill/>
          <a:ln w="9525">
            <a:noFill/>
            <a:miter lim="800000"/>
            <a:headEnd/>
            <a:tailEnd/>
          </a:ln>
          <a:effectLst/>
        </p:spPr>
        <p:txBody>
          <a:bodyPr>
            <a:spAutoFit/>
          </a:bodyPr>
          <a:lstStyle/>
          <a:p>
            <a:pPr eaLnBrk="0" hangingPunct="0">
              <a:lnSpc>
                <a:spcPct val="90000"/>
              </a:lnSpc>
              <a:spcBef>
                <a:spcPct val="50000"/>
              </a:spcBef>
            </a:pPr>
            <a:r>
              <a:rPr lang="en-US" sz="5400" i="1" dirty="0" smtClean="0">
                <a:solidFill>
                  <a:schemeClr val="accent2"/>
                </a:solidFill>
                <a:latin typeface="Bookman Old Style" pitchFamily="18" charset="0"/>
              </a:rPr>
              <a:t>“Modern </a:t>
            </a:r>
            <a:r>
              <a:rPr lang="en-US" sz="5400" i="1" dirty="0">
                <a:solidFill>
                  <a:schemeClr val="accent2"/>
                </a:solidFill>
                <a:latin typeface="Bookman Old Style" pitchFamily="18" charset="0"/>
              </a:rPr>
              <a:t>Sierras”</a:t>
            </a:r>
          </a:p>
        </p:txBody>
      </p:sp>
      <p:sp>
        <p:nvSpPr>
          <p:cNvPr id="7" name="Rectangle 4"/>
          <p:cNvSpPr>
            <a:spLocks noChangeArrowheads="1"/>
          </p:cNvSpPr>
          <p:nvPr/>
        </p:nvSpPr>
        <p:spPr bwMode="auto">
          <a:xfrm>
            <a:off x="4381500" y="165100"/>
            <a:ext cx="4762500" cy="457200"/>
          </a:xfrm>
          <a:prstGeom prst="rect">
            <a:avLst/>
          </a:prstGeom>
          <a:solidFill>
            <a:schemeClr val="bg1"/>
          </a:solidFill>
          <a:ln w="3175">
            <a:noFill/>
            <a:miter lim="800000"/>
            <a:headEnd type="none" w="sm" len="sm"/>
            <a:tailEnd type="none" w="sm" len="sm"/>
          </a:ln>
          <a:effectLst/>
        </p:spPr>
        <p:txBody>
          <a:bodyPr wrap="none" anchor="ctr"/>
          <a:lstStyle/>
          <a:p>
            <a:endParaRPr lang="en-US"/>
          </a:p>
        </p:txBody>
      </p:sp>
      <p:sp>
        <p:nvSpPr>
          <p:cNvPr id="8" name="Rectangle 4"/>
          <p:cNvSpPr>
            <a:spLocks noChangeArrowheads="1"/>
          </p:cNvSpPr>
          <p:nvPr/>
        </p:nvSpPr>
        <p:spPr bwMode="auto">
          <a:xfrm>
            <a:off x="4381500" y="3251200"/>
            <a:ext cx="4762500" cy="457200"/>
          </a:xfrm>
          <a:prstGeom prst="rect">
            <a:avLst/>
          </a:prstGeom>
          <a:solidFill>
            <a:schemeClr val="bg1"/>
          </a:solidFill>
          <a:ln w="3175">
            <a:no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2323"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sp>
        <p:nvSpPr>
          <p:cNvPr id="15"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effectLst/>
                <a:latin typeface="Times New Roman" pitchFamily="18" charset="0"/>
              </a:rPr>
              <a:t>Volcano</a:t>
            </a:r>
          </a:p>
        </p:txBody>
      </p:sp>
      <p:sp>
        <p:nvSpPr>
          <p:cNvPr id="16"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a:solidFill>
                  <a:srgbClr val="FF3300"/>
                </a:solidFill>
                <a:effectLst/>
                <a:latin typeface="Times New Roman" pitchFamily="18" charset="0"/>
              </a:rPr>
              <a:t>Magma Chamber</a:t>
            </a:r>
          </a:p>
        </p:txBody>
      </p:sp>
      <p:sp>
        <p:nvSpPr>
          <p:cNvPr id="8"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effectLst/>
                <a:latin typeface="Times New Roman" pitchFamily="18" charset="0"/>
              </a:rPr>
              <a:t>Andesite</a:t>
            </a:r>
            <a:endParaRPr lang="en-US" i="1" dirty="0">
              <a:solidFill>
                <a:srgbClr val="FF3300"/>
              </a:solidFill>
              <a:effectLst/>
              <a:latin typeface="Times New Roman" pitchFamily="18" charset="0"/>
            </a:endParaRPr>
          </a:p>
        </p:txBody>
      </p:sp>
      <p:sp>
        <p:nvSpPr>
          <p:cNvPr id="7" name="Rectangle 4"/>
          <p:cNvSpPr>
            <a:spLocks noChangeArrowheads="1"/>
          </p:cNvSpPr>
          <p:nvPr/>
        </p:nvSpPr>
        <p:spPr bwMode="auto">
          <a:xfrm>
            <a:off x="4381500" y="3251200"/>
            <a:ext cx="4762500" cy="457200"/>
          </a:xfrm>
          <a:prstGeom prst="rect">
            <a:avLst/>
          </a:prstGeom>
          <a:solidFill>
            <a:schemeClr val="bg1"/>
          </a:solidFill>
          <a:ln w="3175">
            <a:no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28600" y="152400"/>
            <a:ext cx="8221663" cy="6553200"/>
            <a:chOff x="228600" y="152400"/>
            <a:chExt cx="8221663" cy="6553200"/>
          </a:xfrm>
        </p:grpSpPr>
        <p:pic>
          <p:nvPicPr>
            <p:cNvPr id="312323"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3"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5"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16"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7"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8"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28600" y="-114300"/>
            <a:ext cx="8221663" cy="6553200"/>
            <a:chOff x="228600" y="152400"/>
            <a:chExt cx="8221663" cy="6553200"/>
          </a:xfrm>
        </p:grpSpPr>
        <p:pic>
          <p:nvPicPr>
            <p:cNvPr id="14"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8"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9"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20"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21"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22"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
        <p:nvSpPr>
          <p:cNvPr id="9" name="Rectangle 4"/>
          <p:cNvSpPr>
            <a:spLocks noChangeArrowheads="1"/>
          </p:cNvSpPr>
          <p:nvPr/>
        </p:nvSpPr>
        <p:spPr bwMode="auto">
          <a:xfrm>
            <a:off x="0" y="0"/>
            <a:ext cx="9144000" cy="635000"/>
          </a:xfrm>
          <a:prstGeom prst="rect">
            <a:avLst/>
          </a:prstGeom>
          <a:solidFill>
            <a:schemeClr val="bg1"/>
          </a:solidFill>
          <a:ln w="3175">
            <a:noFill/>
            <a:miter lim="800000"/>
            <a:headEnd type="none" w="sm" len="sm"/>
            <a:tailEnd type="none" w="sm" len="sm"/>
          </a:ln>
          <a:effectLst/>
        </p:spPr>
        <p:txBody>
          <a:bodyPr wrap="none" anchor="ctr"/>
          <a:lstStyle/>
          <a:p>
            <a:r>
              <a:rPr lang="en-US" dirty="0" smtClean="0">
                <a:solidFill>
                  <a:schemeClr val="accent2"/>
                </a:solidFill>
              </a:rPr>
              <a:t>Erosion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228600" y="-520700"/>
            <a:ext cx="8221663" cy="6553200"/>
            <a:chOff x="228600" y="152400"/>
            <a:chExt cx="8221663" cy="6553200"/>
          </a:xfrm>
        </p:grpSpPr>
        <p:pic>
          <p:nvPicPr>
            <p:cNvPr id="14"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8"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9"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20"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21"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22"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
        <p:nvSpPr>
          <p:cNvPr id="9" name="Rectangle 4"/>
          <p:cNvSpPr>
            <a:spLocks noChangeArrowheads="1"/>
          </p:cNvSpPr>
          <p:nvPr/>
        </p:nvSpPr>
        <p:spPr bwMode="auto">
          <a:xfrm>
            <a:off x="0" y="0"/>
            <a:ext cx="9144000" cy="635000"/>
          </a:xfrm>
          <a:prstGeom prst="rect">
            <a:avLst/>
          </a:prstGeom>
          <a:solidFill>
            <a:schemeClr val="bg1"/>
          </a:solidFill>
          <a:ln w="3175">
            <a:noFill/>
            <a:miter lim="800000"/>
            <a:headEnd type="none" w="sm" len="sm"/>
            <a:tailEnd type="none" w="sm" len="sm"/>
          </a:ln>
          <a:effectLst/>
        </p:spPr>
        <p:txBody>
          <a:bodyPr wrap="none" anchor="ctr"/>
          <a:lstStyle/>
          <a:p>
            <a:r>
              <a:rPr lang="en-US" dirty="0" smtClean="0">
                <a:solidFill>
                  <a:schemeClr val="accent2"/>
                </a:solidFill>
              </a:rPr>
              <a:t>Erosion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228600" y="-1219200"/>
            <a:ext cx="8221663" cy="6553200"/>
            <a:chOff x="228600" y="152400"/>
            <a:chExt cx="8221663" cy="6553200"/>
          </a:xfrm>
        </p:grpSpPr>
        <p:pic>
          <p:nvPicPr>
            <p:cNvPr id="14"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8"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9"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20"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21"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22"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
        <p:nvSpPr>
          <p:cNvPr id="9" name="Rectangle 4"/>
          <p:cNvSpPr>
            <a:spLocks noChangeArrowheads="1"/>
          </p:cNvSpPr>
          <p:nvPr/>
        </p:nvSpPr>
        <p:spPr bwMode="auto">
          <a:xfrm>
            <a:off x="0" y="0"/>
            <a:ext cx="9144000" cy="635000"/>
          </a:xfrm>
          <a:prstGeom prst="rect">
            <a:avLst/>
          </a:prstGeom>
          <a:solidFill>
            <a:schemeClr val="bg1"/>
          </a:solidFill>
          <a:ln w="3175">
            <a:noFill/>
            <a:miter lim="800000"/>
            <a:headEnd type="none" w="sm" len="sm"/>
            <a:tailEnd type="none" w="sm" len="sm"/>
          </a:ln>
          <a:effectLst/>
        </p:spPr>
        <p:txBody>
          <a:bodyPr wrap="none" anchor="ctr"/>
          <a:lstStyle/>
          <a:p>
            <a:r>
              <a:rPr lang="en-US" dirty="0" smtClean="0">
                <a:solidFill>
                  <a:schemeClr val="accent2"/>
                </a:solidFill>
              </a:rPr>
              <a:t>Erosion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228600" y="-1930400"/>
            <a:ext cx="8221663" cy="6553200"/>
            <a:chOff x="228600" y="152400"/>
            <a:chExt cx="8221663" cy="6553200"/>
          </a:xfrm>
        </p:grpSpPr>
        <p:pic>
          <p:nvPicPr>
            <p:cNvPr id="14"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8"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9"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20"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21"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22"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
        <p:nvSpPr>
          <p:cNvPr id="9" name="Rectangle 4"/>
          <p:cNvSpPr>
            <a:spLocks noChangeArrowheads="1"/>
          </p:cNvSpPr>
          <p:nvPr/>
        </p:nvSpPr>
        <p:spPr bwMode="auto">
          <a:xfrm>
            <a:off x="0" y="0"/>
            <a:ext cx="9144000" cy="635000"/>
          </a:xfrm>
          <a:prstGeom prst="rect">
            <a:avLst/>
          </a:prstGeom>
          <a:solidFill>
            <a:schemeClr val="bg1"/>
          </a:solidFill>
          <a:ln w="3175">
            <a:noFill/>
            <a:miter lim="800000"/>
            <a:headEnd type="none" w="sm" len="sm"/>
            <a:tailEnd type="none" w="sm" len="sm"/>
          </a:ln>
          <a:effectLst/>
        </p:spPr>
        <p:txBody>
          <a:bodyPr wrap="none" anchor="ctr"/>
          <a:lstStyle/>
          <a:p>
            <a:r>
              <a:rPr lang="en-US" dirty="0" smtClean="0">
                <a:solidFill>
                  <a:schemeClr val="accent2"/>
                </a:solidFill>
              </a:rPr>
              <a:t>Erosion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228600" y="-2413000"/>
            <a:ext cx="8221663" cy="6553200"/>
            <a:chOff x="228600" y="152400"/>
            <a:chExt cx="8221663" cy="6553200"/>
          </a:xfrm>
        </p:grpSpPr>
        <p:pic>
          <p:nvPicPr>
            <p:cNvPr id="14" name="Picture 3"/>
            <p:cNvPicPr>
              <a:picLocks noChangeAspect="1" noChangeArrowheads="1"/>
            </p:cNvPicPr>
            <p:nvPr/>
          </p:nvPicPr>
          <p:blipFill>
            <a:blip r:embed="rId3"/>
            <a:srcRect l="51829" t="7524" b="49843"/>
            <a:stretch>
              <a:fillRect/>
            </a:stretch>
          </p:blipFill>
          <p:spPr bwMode="auto">
            <a:xfrm>
              <a:off x="304800" y="665812"/>
              <a:ext cx="4014788" cy="2534588"/>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4618038" y="152400"/>
              <a:ext cx="3832225" cy="6553200"/>
            </a:xfrm>
            <a:prstGeom prst="rect">
              <a:avLst/>
            </a:prstGeom>
            <a:noFill/>
            <a:ln w="12700">
              <a:noFill/>
              <a:miter lim="800000"/>
              <a:headEnd type="none" w="sm" len="sm"/>
              <a:tailEnd type="none" w="sm" len="sm"/>
            </a:ln>
            <a:effectLst/>
          </p:spPr>
        </p:pic>
        <p:pic>
          <p:nvPicPr>
            <p:cNvPr id="18" name="Picture 3"/>
            <p:cNvPicPr>
              <a:picLocks noChangeAspect="1" noChangeArrowheads="1"/>
            </p:cNvPicPr>
            <p:nvPr/>
          </p:nvPicPr>
          <p:blipFill>
            <a:blip r:embed="rId5"/>
            <a:srcRect l="50000" t="3816" r="3379" b="45310"/>
            <a:stretch>
              <a:fillRect/>
            </a:stretch>
          </p:blipFill>
          <p:spPr bwMode="auto">
            <a:xfrm>
              <a:off x="228600" y="3657600"/>
              <a:ext cx="4205288" cy="3048000"/>
            </a:xfrm>
            <a:prstGeom prst="rect">
              <a:avLst/>
            </a:prstGeom>
            <a:noFill/>
            <a:ln w="12700">
              <a:noFill/>
              <a:miter lim="800000"/>
              <a:headEnd type="none" w="sm" len="sm"/>
              <a:tailEnd type="none" w="sm" len="sm"/>
            </a:ln>
            <a:effectLst/>
          </p:spPr>
        </p:pic>
        <p:sp>
          <p:nvSpPr>
            <p:cNvPr id="19" name="Text Box 9"/>
            <p:cNvSpPr txBox="1">
              <a:spLocks noChangeArrowheads="1"/>
            </p:cNvSpPr>
            <p:nvPr/>
          </p:nvSpPr>
          <p:spPr bwMode="auto">
            <a:xfrm>
              <a:off x="5608638" y="17399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Volcano</a:t>
              </a:r>
            </a:p>
          </p:txBody>
        </p:sp>
        <p:sp>
          <p:nvSpPr>
            <p:cNvPr id="20" name="Text Box 10"/>
            <p:cNvSpPr txBox="1">
              <a:spLocks noChangeArrowheads="1"/>
            </p:cNvSpPr>
            <p:nvPr/>
          </p:nvSpPr>
          <p:spPr bwMode="auto">
            <a:xfrm>
              <a:off x="5608638" y="4405313"/>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a:solidFill>
                    <a:srgbClr val="FF3300"/>
                  </a:solidFill>
                  <a:latin typeface="Times New Roman" pitchFamily="18" charset="0"/>
                </a:rPr>
                <a:t>Magma Chamber</a:t>
              </a:r>
            </a:p>
          </p:txBody>
        </p:sp>
        <p:sp>
          <p:nvSpPr>
            <p:cNvPr id="21" name="Text Box 9"/>
            <p:cNvSpPr txBox="1">
              <a:spLocks noChangeArrowheads="1"/>
            </p:cNvSpPr>
            <p:nvPr/>
          </p:nvSpPr>
          <p:spPr bwMode="auto">
            <a:xfrm>
              <a:off x="1447800" y="1676400"/>
              <a:ext cx="1766887" cy="482600"/>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dirty="0" smtClean="0">
                  <a:solidFill>
                    <a:srgbClr val="FF3300"/>
                  </a:solidFill>
                  <a:latin typeface="Times New Roman" pitchFamily="18" charset="0"/>
                </a:rPr>
                <a:t>Andesite</a:t>
              </a:r>
              <a:endParaRPr lang="en-US" i="1" dirty="0">
                <a:solidFill>
                  <a:srgbClr val="FF3300"/>
                </a:solidFill>
                <a:latin typeface="Times New Roman" pitchFamily="18" charset="0"/>
              </a:endParaRPr>
            </a:p>
          </p:txBody>
        </p:sp>
        <p:sp>
          <p:nvSpPr>
            <p:cNvPr id="22" name="Text Box 9"/>
            <p:cNvSpPr txBox="1">
              <a:spLocks noChangeArrowheads="1"/>
            </p:cNvSpPr>
            <p:nvPr/>
          </p:nvSpPr>
          <p:spPr bwMode="auto">
            <a:xfrm>
              <a:off x="1143000" y="4953000"/>
              <a:ext cx="2514600" cy="486287"/>
            </a:xfrm>
            <a:prstGeom prst="rect">
              <a:avLst/>
            </a:prstGeom>
            <a:noFill/>
            <a:ln w="9525">
              <a:noFill/>
              <a:miter lim="800000"/>
              <a:headEnd/>
              <a:tailEnd/>
            </a:ln>
            <a:effectLst/>
          </p:spPr>
          <p:txBody>
            <a:bodyPr wrap="square">
              <a:spAutoFit/>
            </a:bodyPr>
            <a:lstStyle/>
            <a:p>
              <a:pPr eaLnBrk="0" hangingPunct="0">
                <a:lnSpc>
                  <a:spcPct val="80000"/>
                </a:lnSpc>
                <a:spcBef>
                  <a:spcPct val="50000"/>
                </a:spcBef>
              </a:pPr>
              <a:r>
                <a:rPr lang="en-US" i="1" dirty="0" smtClean="0">
                  <a:solidFill>
                    <a:srgbClr val="FF3300"/>
                  </a:solidFill>
                  <a:latin typeface="Times New Roman" pitchFamily="18" charset="0"/>
                </a:rPr>
                <a:t>Granodiorite</a:t>
              </a:r>
              <a:endParaRPr lang="en-US" i="1" dirty="0">
                <a:solidFill>
                  <a:srgbClr val="FF3300"/>
                </a:solidFill>
                <a:latin typeface="Times New Roman" pitchFamily="18" charset="0"/>
              </a:endParaRPr>
            </a:p>
          </p:txBody>
        </p:sp>
      </p:grpSp>
      <p:sp>
        <p:nvSpPr>
          <p:cNvPr id="9" name="Rectangle 4"/>
          <p:cNvSpPr>
            <a:spLocks noChangeArrowheads="1"/>
          </p:cNvSpPr>
          <p:nvPr/>
        </p:nvSpPr>
        <p:spPr bwMode="auto">
          <a:xfrm>
            <a:off x="0" y="0"/>
            <a:ext cx="9144000" cy="635000"/>
          </a:xfrm>
          <a:prstGeom prst="rect">
            <a:avLst/>
          </a:prstGeom>
          <a:solidFill>
            <a:schemeClr val="bg1"/>
          </a:solidFill>
          <a:ln w="3175">
            <a:noFill/>
            <a:miter lim="800000"/>
            <a:headEnd type="none" w="sm" len="sm"/>
            <a:tailEnd type="none" w="sm" len="sm"/>
          </a:ln>
          <a:effectLst/>
        </p:spPr>
        <p:txBody>
          <a:bodyPr wrap="none" anchor="ctr"/>
          <a:lstStyle/>
          <a:p>
            <a:r>
              <a:rPr lang="en-US" dirty="0" smtClean="0">
                <a:solidFill>
                  <a:schemeClr val="accent2"/>
                </a:solidFill>
              </a:rPr>
              <a:t>Erosion</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pdphoto.org/jons/pictures4/yosemite_7_bg_09040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355600" y="1"/>
            <a:ext cx="9499600" cy="6884988"/>
            <a:chOff x="0" y="483"/>
            <a:chExt cx="5760" cy="3854"/>
          </a:xfrm>
        </p:grpSpPr>
        <p:pic>
          <p:nvPicPr>
            <p:cNvPr id="322563" name="Picture 3"/>
            <p:cNvPicPr>
              <a:picLocks noChangeAspect="1" noChangeArrowheads="1"/>
            </p:cNvPicPr>
            <p:nvPr/>
          </p:nvPicPr>
          <p:blipFill>
            <a:blip r:embed="rId3"/>
            <a:srcRect/>
            <a:stretch>
              <a:fillRect/>
            </a:stretch>
          </p:blipFill>
          <p:spPr bwMode="auto">
            <a:xfrm>
              <a:off x="0" y="483"/>
              <a:ext cx="5760" cy="3838"/>
            </a:xfrm>
            <a:prstGeom prst="rect">
              <a:avLst/>
            </a:prstGeom>
            <a:noFill/>
            <a:ln w="9525">
              <a:noFill/>
              <a:miter lim="800000"/>
              <a:headEnd/>
              <a:tailEnd/>
            </a:ln>
            <a:effectLst/>
          </p:spPr>
        </p:pic>
        <p:sp>
          <p:nvSpPr>
            <p:cNvPr id="322564" name="Text Box 4"/>
            <p:cNvSpPr txBox="1">
              <a:spLocks noChangeArrowheads="1"/>
            </p:cNvSpPr>
            <p:nvPr/>
          </p:nvSpPr>
          <p:spPr bwMode="auto">
            <a:xfrm rot="16216750">
              <a:off x="-243" y="3964"/>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grpSp>
      <p:sp>
        <p:nvSpPr>
          <p:cNvPr id="322565" name="Text Box 5"/>
          <p:cNvSpPr txBox="1">
            <a:spLocks noChangeArrowheads="1"/>
          </p:cNvSpPr>
          <p:nvPr/>
        </p:nvSpPr>
        <p:spPr bwMode="auto">
          <a:xfrm>
            <a:off x="7759700" y="6513513"/>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2" descr="Calaveras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alaveras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Oval Callout 2"/>
          <p:cNvSpPr/>
          <p:nvPr/>
        </p:nvSpPr>
        <p:spPr bwMode="auto">
          <a:xfrm flipH="1">
            <a:off x="1828800" y="685800"/>
            <a:ext cx="1752600" cy="838200"/>
          </a:xfrm>
          <a:prstGeom prst="wedgeEllipseCallout">
            <a:avLst>
              <a:gd name="adj1" fmla="val -54457"/>
              <a:gd name="adj2" fmla="val 107349"/>
            </a:avLst>
          </a:prstGeom>
          <a:solidFill>
            <a:schemeClr val="bg1">
              <a:alpha val="7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chemeClr val="tx1"/>
                </a:solidFill>
              </a:rPr>
              <a:t>Am I tilted enough?</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PRE-BATHOLITHIC </a:t>
            </a:r>
            <a:r>
              <a:rPr lang="en-US" u="sng" dirty="0"/>
              <a:t>ROCKS</a:t>
            </a:r>
          </a:p>
        </p:txBody>
      </p:sp>
      <p:sp>
        <p:nvSpPr>
          <p:cNvPr id="106499" name="Text Box 3"/>
          <p:cNvSpPr txBox="1">
            <a:spLocks noChangeArrowheads="1"/>
          </p:cNvSpPr>
          <p:nvPr/>
        </p:nvSpPr>
        <p:spPr bwMode="auto">
          <a:xfrm>
            <a:off x="0" y="2362200"/>
            <a:ext cx="9144000" cy="403187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1">
                    <a:lumMod val="50000"/>
                  </a:schemeClr>
                </a:solidFill>
                <a:effectLst/>
              </a:rPr>
              <a:t>Quartzite, schist, marble (Late Proterozoic to early Cambrian)    	</a:t>
            </a:r>
          </a:p>
          <a:p>
            <a:pPr marL="342900" indent="-342900" algn="l">
              <a:spcBef>
                <a:spcPct val="50000"/>
              </a:spcBef>
              <a:buFontTx/>
              <a:buAutoNum type="arabicPeriod"/>
            </a:pPr>
            <a:r>
              <a:rPr lang="en-US" dirty="0">
                <a:solidFill>
                  <a:schemeClr val="bg2"/>
                </a:solidFill>
                <a:effectLst/>
              </a:rPr>
              <a:t>“</a:t>
            </a:r>
            <a:r>
              <a:rPr lang="en-US" dirty="0" smtClean="0">
                <a:solidFill>
                  <a:schemeClr val="bg2"/>
                </a:solidFill>
                <a:effectLst/>
              </a:rPr>
              <a:t>Shoo Fly </a:t>
            </a:r>
            <a:r>
              <a:rPr lang="en-US" dirty="0">
                <a:solidFill>
                  <a:schemeClr val="bg2"/>
                </a:solidFill>
                <a:effectLst/>
              </a:rPr>
              <a:t>Complex” – schist and gneisses of continental origin, with intrusive granites (Late </a:t>
            </a:r>
            <a:r>
              <a:rPr lang="en-US" dirty="0" smtClean="0">
                <a:solidFill>
                  <a:schemeClr val="bg2"/>
                </a:solidFill>
                <a:effectLst/>
              </a:rPr>
              <a:t>Proterozoic (?) </a:t>
            </a:r>
            <a:r>
              <a:rPr lang="en-US" dirty="0">
                <a:solidFill>
                  <a:schemeClr val="bg2"/>
                </a:solidFill>
                <a:effectLst/>
              </a:rPr>
              <a:t>to Mid Paleozoic)</a:t>
            </a:r>
          </a:p>
          <a:p>
            <a:pPr marL="342900" indent="-342900" algn="l">
              <a:spcBef>
                <a:spcPct val="50000"/>
              </a:spcBef>
              <a:buFontTx/>
              <a:buAutoNum type="arabicPeriod"/>
            </a:pPr>
            <a:r>
              <a:rPr lang="en-US" dirty="0">
                <a:solidFill>
                  <a:schemeClr val="bg2"/>
                </a:solidFill>
                <a:effectLst/>
              </a:rPr>
              <a:t>“Calaveras Complex” – a mélange of oceanic origin (Mid to late Paleozoic)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PRE-BATHOLITHIC </a:t>
            </a:r>
            <a:r>
              <a:rPr lang="en-US" u="sng" dirty="0"/>
              <a:t>ROCKS</a:t>
            </a:r>
          </a:p>
        </p:txBody>
      </p:sp>
      <p:sp>
        <p:nvSpPr>
          <p:cNvPr id="106499" name="Text Box 3"/>
          <p:cNvSpPr txBox="1">
            <a:spLocks noChangeArrowheads="1"/>
          </p:cNvSpPr>
          <p:nvPr/>
        </p:nvSpPr>
        <p:spPr bwMode="auto">
          <a:xfrm>
            <a:off x="0" y="2362200"/>
            <a:ext cx="9144000" cy="403187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t>Quartzite, schist, marble (Late Proterozoic to early Cambrian)    	</a:t>
            </a:r>
          </a:p>
          <a:p>
            <a:pPr marL="342900" indent="-342900" algn="l">
              <a:spcBef>
                <a:spcPct val="50000"/>
              </a:spcBef>
              <a:buFontTx/>
              <a:buAutoNum type="arabicPeriod"/>
            </a:pPr>
            <a:r>
              <a:rPr lang="en-US" dirty="0">
                <a:solidFill>
                  <a:schemeClr val="bg2"/>
                </a:solidFill>
                <a:effectLst/>
              </a:rPr>
              <a:t>“</a:t>
            </a:r>
            <a:r>
              <a:rPr lang="en-US" dirty="0" smtClean="0">
                <a:solidFill>
                  <a:schemeClr val="bg2"/>
                </a:solidFill>
                <a:effectLst/>
              </a:rPr>
              <a:t>Shoo Fly </a:t>
            </a:r>
            <a:r>
              <a:rPr lang="en-US" dirty="0">
                <a:solidFill>
                  <a:schemeClr val="bg2"/>
                </a:solidFill>
                <a:effectLst/>
              </a:rPr>
              <a:t>Complex” – schist and gneisses of continental origin, with intrusive granites (Late </a:t>
            </a:r>
            <a:r>
              <a:rPr lang="en-US" dirty="0" smtClean="0">
                <a:solidFill>
                  <a:schemeClr val="bg2"/>
                </a:solidFill>
                <a:effectLst/>
              </a:rPr>
              <a:t>Proterozoic (?) </a:t>
            </a:r>
            <a:r>
              <a:rPr lang="en-US" dirty="0">
                <a:solidFill>
                  <a:schemeClr val="bg2"/>
                </a:solidFill>
                <a:effectLst/>
              </a:rPr>
              <a:t>to Mid Paleozoic)</a:t>
            </a:r>
          </a:p>
          <a:p>
            <a:pPr marL="342900" indent="-342900" algn="l">
              <a:spcBef>
                <a:spcPct val="50000"/>
              </a:spcBef>
              <a:buFontTx/>
              <a:buAutoNum type="arabicPeriod"/>
            </a:pPr>
            <a:r>
              <a:rPr lang="en-US" dirty="0">
                <a:solidFill>
                  <a:schemeClr val="bg2"/>
                </a:solidFill>
                <a:effectLst/>
              </a:rPr>
              <a:t>“Calaveras Complex” – a mélange of oceanic origin (Mid to late Paleozoic)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generalized geologic map usgs yosgengeol"/>
          <p:cNvPicPr>
            <a:picLocks noChangeAspect="1" noChangeArrowheads="1"/>
          </p:cNvPicPr>
          <p:nvPr/>
        </p:nvPicPr>
        <p:blipFill>
          <a:blip r:embed="rId3"/>
          <a:srcRect l="7022" t="2222" r="3101" b="5556"/>
          <a:stretch>
            <a:fillRect/>
          </a:stretch>
        </p:blipFill>
        <p:spPr bwMode="auto">
          <a:xfrm>
            <a:off x="304800" y="0"/>
            <a:ext cx="5287963" cy="6858000"/>
          </a:xfrm>
          <a:prstGeom prst="rect">
            <a:avLst/>
          </a:prstGeom>
          <a:noFill/>
        </p:spPr>
      </p:pic>
      <p:pic>
        <p:nvPicPr>
          <p:cNvPr id="114691" name="Picture 3" descr="legend for generalized geologic map usgs glegend"/>
          <p:cNvPicPr>
            <a:picLocks noChangeAspect="1" noChangeArrowheads="1"/>
          </p:cNvPicPr>
          <p:nvPr/>
        </p:nvPicPr>
        <p:blipFill>
          <a:blip r:embed="rId4"/>
          <a:srcRect b="17778"/>
          <a:stretch>
            <a:fillRect/>
          </a:stretch>
        </p:blipFill>
        <p:spPr bwMode="auto">
          <a:xfrm>
            <a:off x="5562600" y="0"/>
            <a:ext cx="32766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PRE-BATHOLITHIC </a:t>
            </a:r>
            <a:r>
              <a:rPr lang="en-US" u="sng" dirty="0"/>
              <a:t>ROCKS</a:t>
            </a:r>
          </a:p>
        </p:txBody>
      </p:sp>
      <p:sp>
        <p:nvSpPr>
          <p:cNvPr id="108547" name="Text Box 3"/>
          <p:cNvSpPr txBox="1">
            <a:spLocks noChangeArrowheads="1"/>
          </p:cNvSpPr>
          <p:nvPr/>
        </p:nvSpPr>
        <p:spPr bwMode="auto">
          <a:xfrm>
            <a:off x="0" y="2362200"/>
            <a:ext cx="9144000" cy="403187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effectLst/>
              </a:rPr>
              <a:t>Quartzite, schist, marble (Late Proterozoic to early Cambrian)    	</a:t>
            </a:r>
          </a:p>
          <a:p>
            <a:pPr marL="342900" indent="-342900" algn="l">
              <a:spcBef>
                <a:spcPct val="50000"/>
              </a:spcBef>
              <a:buFontTx/>
              <a:buAutoNum type="arabicPeriod"/>
            </a:pPr>
            <a:r>
              <a:rPr lang="en-US" dirty="0"/>
              <a:t>“</a:t>
            </a:r>
            <a:r>
              <a:rPr lang="en-US" dirty="0" smtClean="0"/>
              <a:t>Shoo Fly </a:t>
            </a:r>
            <a:r>
              <a:rPr lang="en-US" dirty="0"/>
              <a:t>Complex” – schist and gneisses of continental origin, with intrusive granites (Late </a:t>
            </a:r>
            <a:r>
              <a:rPr lang="en-US" dirty="0" smtClean="0"/>
              <a:t>Proterozoic (?) </a:t>
            </a:r>
            <a:r>
              <a:rPr lang="en-US" dirty="0"/>
              <a:t>to Mid Paleozoic)</a:t>
            </a:r>
          </a:p>
          <a:p>
            <a:pPr marL="342900" indent="-342900" algn="l">
              <a:spcBef>
                <a:spcPct val="50000"/>
              </a:spcBef>
              <a:buFontTx/>
              <a:buAutoNum type="arabicPeriod"/>
            </a:pPr>
            <a:r>
              <a:rPr lang="en-US" dirty="0">
                <a:solidFill>
                  <a:schemeClr val="bg2"/>
                </a:solidFill>
                <a:effectLst/>
              </a:rPr>
              <a:t>“Calaveras Complex” – a mélange of oceanic origin (Mid to late Paleozoic)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z.about.com/d/geology/1/0/J/1/1/stop17setting.jpg"/>
          <p:cNvPicPr>
            <a:picLocks noChangeAspect="1" noChangeArrowheads="1"/>
          </p:cNvPicPr>
          <p:nvPr/>
        </p:nvPicPr>
        <p:blipFill>
          <a:blip r:embed="rId3"/>
          <a:srcRect/>
          <a:stretch>
            <a:fillRect/>
          </a:stretch>
        </p:blipFill>
        <p:spPr bwMode="auto">
          <a:xfrm>
            <a:off x="-14654" y="95250"/>
            <a:ext cx="9158654" cy="66675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http://z.about.com/d/geology/1/0/L/1/1/stop17turbs.jpg"/>
          <p:cNvPicPr>
            <a:picLocks noChangeAspect="1" noChangeArrowheads="1"/>
          </p:cNvPicPr>
          <p:nvPr/>
        </p:nvPicPr>
        <p:blipFill>
          <a:blip r:embed="rId3"/>
          <a:srcRect/>
          <a:stretch>
            <a:fillRect/>
          </a:stretch>
        </p:blipFill>
        <p:spPr bwMode="auto">
          <a:xfrm>
            <a:off x="0" y="0"/>
            <a:ext cx="9144000" cy="6841356"/>
          </a:xfrm>
          <a:prstGeom prst="rect">
            <a:avLst/>
          </a:prstGeom>
          <a:noFill/>
        </p:spPr>
      </p:pic>
      <p:sp>
        <p:nvSpPr>
          <p:cNvPr id="5" name="Rectangle 4"/>
          <p:cNvSpPr/>
          <p:nvPr/>
        </p:nvSpPr>
        <p:spPr>
          <a:xfrm>
            <a:off x="0" y="0"/>
            <a:ext cx="1914307" cy="584775"/>
          </a:xfrm>
          <a:prstGeom prst="rect">
            <a:avLst/>
          </a:prstGeom>
        </p:spPr>
        <p:txBody>
          <a:bodyPr wrap="none">
            <a:spAutoFit/>
          </a:bodyPr>
          <a:lstStyle/>
          <a:p>
            <a:pPr lvl="0">
              <a:spcBef>
                <a:spcPct val="50000"/>
              </a:spcBef>
            </a:pPr>
            <a:r>
              <a:rPr lang="en-US" dirty="0" smtClean="0">
                <a:solidFill>
                  <a:srgbClr val="FFFFFF"/>
                </a:solidFill>
                <a:effectLst/>
              </a:rPr>
              <a:t>Shoo Fly</a:t>
            </a:r>
            <a:endParaRPr lang="en-US" dirty="0">
              <a:solidFill>
                <a:srgbClr val="FFFFFF"/>
              </a:solidFill>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hoo Fly1"/>
          <p:cNvPicPr>
            <a:picLocks noChangeAspect="1" noChangeArrowheads="1"/>
          </p:cNvPicPr>
          <p:nvPr/>
        </p:nvPicPr>
        <p:blipFill>
          <a:blip r:embed="rId3"/>
          <a:srcRect/>
          <a:stretch>
            <a:fillRect/>
          </a:stretch>
        </p:blipFill>
        <p:spPr bwMode="auto">
          <a:xfrm>
            <a:off x="0" y="558800"/>
            <a:ext cx="9144000" cy="6299200"/>
          </a:xfrm>
          <a:prstGeom prst="rect">
            <a:avLst/>
          </a:prstGeom>
          <a:noFill/>
        </p:spPr>
      </p:pic>
      <p:sp>
        <p:nvSpPr>
          <p:cNvPr id="87043"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a:effectLst/>
              </a:rPr>
              <a:t>Shoo Fly fold with axial plane foliation</a:t>
            </a:r>
          </a:p>
        </p:txBody>
      </p:sp>
      <p:sp>
        <p:nvSpPr>
          <p:cNvPr id="4" name="Down Arrow 3"/>
          <p:cNvSpPr/>
          <p:nvPr/>
        </p:nvSpPr>
        <p:spPr bwMode="auto">
          <a:xfrm rot="4094210">
            <a:off x="7226298" y="1752599"/>
            <a:ext cx="762000" cy="1600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Down Arrow 4"/>
          <p:cNvSpPr/>
          <p:nvPr/>
        </p:nvSpPr>
        <p:spPr bwMode="auto">
          <a:xfrm rot="4114869" flipV="1">
            <a:off x="565698" y="4272528"/>
            <a:ext cx="762000" cy="157778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extBox 5"/>
          <p:cNvSpPr txBox="1"/>
          <p:nvPr/>
        </p:nvSpPr>
        <p:spPr>
          <a:xfrm rot="3942473">
            <a:off x="1238611" y="3174590"/>
            <a:ext cx="5581996" cy="584775"/>
          </a:xfrm>
          <a:prstGeom prst="rect">
            <a:avLst/>
          </a:prstGeom>
          <a:noFill/>
        </p:spPr>
        <p:txBody>
          <a:bodyPr wrap="square" rtlCol="0">
            <a:spAutoFit/>
          </a:bodyPr>
          <a:lstStyle/>
          <a:p>
            <a:r>
              <a:rPr lang="en-US" spc="600" dirty="0" smtClean="0">
                <a:solidFill>
                  <a:srgbClr val="FFC000"/>
                </a:solidFill>
              </a:rPr>
              <a:t>-------foliation-------</a:t>
            </a:r>
            <a:endParaRPr lang="en-US" spc="600" dirty="0">
              <a:solidFill>
                <a:srgbClr val="FFC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www.public-domain-photos.com/free-stock-photos-4/travel/yosemite/yosemite-meadow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Shoo Fly2 refolded1"/>
          <p:cNvPicPr>
            <a:picLocks noChangeAspect="1" noChangeArrowheads="1"/>
          </p:cNvPicPr>
          <p:nvPr/>
        </p:nvPicPr>
        <p:blipFill>
          <a:blip r:embed="rId3"/>
          <a:srcRect/>
          <a:stretch>
            <a:fillRect/>
          </a:stretch>
        </p:blipFill>
        <p:spPr bwMode="auto">
          <a:xfrm>
            <a:off x="0" y="609600"/>
            <a:ext cx="9144000" cy="6248400"/>
          </a:xfrm>
          <a:prstGeom prst="rect">
            <a:avLst/>
          </a:prstGeom>
          <a:noFill/>
        </p:spPr>
      </p:pic>
      <p:sp>
        <p:nvSpPr>
          <p:cNvPr id="88067"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rPr>
              <a:t>Refolded Shoo Fly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7" descr="westordovicianpalgeo.jpg                                       0003974CMacintosh hd                   ABA78158:"/>
          <p:cNvPicPr>
            <a:picLocks noChangeAspect="1" noChangeArrowheads="1"/>
          </p:cNvPicPr>
          <p:nvPr/>
        </p:nvPicPr>
        <p:blipFill>
          <a:blip r:embed="rId3"/>
          <a:srcRect/>
          <a:stretch>
            <a:fillRect/>
          </a:stretch>
        </p:blipFill>
        <p:spPr bwMode="auto">
          <a:xfrm>
            <a:off x="0" y="260350"/>
            <a:ext cx="9147664" cy="63373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estdevonian.jpg                                               0003974CMacintosh hd                   ABA78158:"/>
          <p:cNvPicPr>
            <a:picLocks noChangeAspect="1" noChangeArrowheads="1"/>
          </p:cNvPicPr>
          <p:nvPr/>
        </p:nvPicPr>
        <p:blipFill>
          <a:blip r:embed="rId3"/>
          <a:srcRect/>
          <a:stretch>
            <a:fillRect/>
          </a:stretch>
        </p:blipFill>
        <p:spPr bwMode="auto">
          <a:xfrm>
            <a:off x="0" y="254000"/>
            <a:ext cx="9175916" cy="6350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MidCretpalgeo.jpg                                              0003960DMacintosh hd                   ABA78158:"/>
          <p:cNvPicPr>
            <a:picLocks noChangeAspect="1" noChangeArrowheads="1"/>
          </p:cNvPicPr>
          <p:nvPr/>
        </p:nvPicPr>
        <p:blipFill>
          <a:blip r:embed="rId3"/>
          <a:srcRect/>
          <a:stretch>
            <a:fillRect/>
          </a:stretch>
        </p:blipFill>
        <p:spPr bwMode="auto">
          <a:xfrm>
            <a:off x="-23081" y="241300"/>
            <a:ext cx="9190161" cy="63754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PRE-BATHOLITHIC </a:t>
            </a:r>
            <a:r>
              <a:rPr lang="en-US" u="sng" dirty="0"/>
              <a:t>ROCKS</a:t>
            </a:r>
          </a:p>
        </p:txBody>
      </p:sp>
      <p:sp>
        <p:nvSpPr>
          <p:cNvPr id="112643" name="Text Box 3"/>
          <p:cNvSpPr txBox="1">
            <a:spLocks noChangeArrowheads="1"/>
          </p:cNvSpPr>
          <p:nvPr/>
        </p:nvSpPr>
        <p:spPr bwMode="auto">
          <a:xfrm>
            <a:off x="0" y="2362200"/>
            <a:ext cx="9144000" cy="403187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effectLst/>
              </a:rPr>
              <a:t>Quartzite, schist, marble (Late Proterozoic to early Cambrian)    	</a:t>
            </a:r>
          </a:p>
          <a:p>
            <a:pPr marL="342900" indent="-342900" algn="l">
              <a:spcBef>
                <a:spcPct val="50000"/>
              </a:spcBef>
              <a:buFontTx/>
              <a:buAutoNum type="arabicPeriod"/>
            </a:pPr>
            <a:r>
              <a:rPr lang="en-US" dirty="0">
                <a:solidFill>
                  <a:schemeClr val="bg2"/>
                </a:solidFill>
                <a:effectLst/>
              </a:rPr>
              <a:t>“Shoofly Complex” – schist and gneisses of continental origin, with intrusive granites (Late </a:t>
            </a:r>
            <a:r>
              <a:rPr lang="en-US" dirty="0" smtClean="0">
                <a:solidFill>
                  <a:schemeClr val="bg2"/>
                </a:solidFill>
                <a:effectLst/>
              </a:rPr>
              <a:t>Proterozoic (?) </a:t>
            </a:r>
            <a:r>
              <a:rPr lang="en-US" dirty="0">
                <a:solidFill>
                  <a:schemeClr val="bg2"/>
                </a:solidFill>
                <a:effectLst/>
              </a:rPr>
              <a:t>to Mid Paleozoic)</a:t>
            </a:r>
          </a:p>
          <a:p>
            <a:pPr marL="342900" indent="-342900" algn="l">
              <a:spcBef>
                <a:spcPct val="50000"/>
              </a:spcBef>
              <a:buFontTx/>
              <a:buAutoNum type="arabicPeriod"/>
            </a:pPr>
            <a:r>
              <a:rPr lang="en-US" dirty="0"/>
              <a:t>“Calaveras Complex” – a mélange of oceanic origin (Mid to late Paleozoic)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028825" y="0"/>
            <a:ext cx="5086350" cy="6908800"/>
          </a:xfrm>
          <a:prstGeom prst="rect">
            <a:avLst/>
          </a:prstGeom>
          <a:noFill/>
          <a:ln w="9525">
            <a:noFill/>
            <a:miter lim="800000"/>
            <a:headEnd/>
            <a:tailEnd/>
          </a:ln>
          <a:effectLst>
            <a:outerShdw blurRad="50800" dist="88900" dir="2700000" algn="tl" rotWithShape="0">
              <a:prstClr val="black">
                <a:alpha val="40000"/>
              </a:prstClr>
            </a:outerShdw>
          </a:effectLst>
        </p:spPr>
      </p:pic>
      <p:sp>
        <p:nvSpPr>
          <p:cNvPr id="3" name="5-Point Star 2"/>
          <p:cNvSpPr/>
          <p:nvPr/>
        </p:nvSpPr>
        <p:spPr bwMode="auto">
          <a:xfrm>
            <a:off x="5664200" y="4749800"/>
            <a:ext cx="317500" cy="304800"/>
          </a:xfrm>
          <a:prstGeom prst="star5">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p:txBody>
      </p:sp>
      <p:sp>
        <p:nvSpPr>
          <p:cNvPr id="4" name="TextBox 3"/>
          <p:cNvSpPr txBox="1"/>
          <p:nvPr/>
        </p:nvSpPr>
        <p:spPr>
          <a:xfrm>
            <a:off x="6921500" y="4635500"/>
            <a:ext cx="2222500" cy="584775"/>
          </a:xfrm>
          <a:prstGeom prst="rect">
            <a:avLst/>
          </a:prstGeom>
          <a:noFill/>
        </p:spPr>
        <p:txBody>
          <a:bodyPr wrap="square" rtlCol="0">
            <a:spAutoFit/>
          </a:bodyPr>
          <a:lstStyle/>
          <a:p>
            <a:r>
              <a:rPr lang="en-US" dirty="0" smtClean="0">
                <a:solidFill>
                  <a:srgbClr val="FF0000"/>
                </a:solidFill>
              </a:rPr>
              <a:t>Yosemite</a:t>
            </a:r>
            <a:endParaRPr lang="en-US" dirty="0">
              <a:solidFill>
                <a:srgbClr val="FF0000"/>
              </a:solidFill>
            </a:endParaRPr>
          </a:p>
        </p:txBody>
      </p:sp>
      <p:sp>
        <p:nvSpPr>
          <p:cNvPr id="5" name="Freeform 4"/>
          <p:cNvSpPr/>
          <p:nvPr/>
        </p:nvSpPr>
        <p:spPr bwMode="auto">
          <a:xfrm>
            <a:off x="4054030" y="3366655"/>
            <a:ext cx="1626334" cy="1967345"/>
          </a:xfrm>
          <a:custGeom>
            <a:avLst/>
            <a:gdLst>
              <a:gd name="connsiteX0" fmla="*/ 1390806 w 1626334"/>
              <a:gd name="connsiteY0" fmla="*/ 1925781 h 1967345"/>
              <a:gd name="connsiteX1" fmla="*/ 1314606 w 1626334"/>
              <a:gd name="connsiteY1" fmla="*/ 1787236 h 1967345"/>
              <a:gd name="connsiteX2" fmla="*/ 1231479 w 1626334"/>
              <a:gd name="connsiteY2" fmla="*/ 1787236 h 1967345"/>
              <a:gd name="connsiteX3" fmla="*/ 989025 w 1626334"/>
              <a:gd name="connsiteY3" fmla="*/ 1537854 h 1967345"/>
              <a:gd name="connsiteX4" fmla="*/ 815843 w 1626334"/>
              <a:gd name="connsiteY4" fmla="*/ 1427018 h 1967345"/>
              <a:gd name="connsiteX5" fmla="*/ 656515 w 1626334"/>
              <a:gd name="connsiteY5" fmla="*/ 1309254 h 1967345"/>
              <a:gd name="connsiteX6" fmla="*/ 691152 w 1626334"/>
              <a:gd name="connsiteY6" fmla="*/ 1191490 h 1967345"/>
              <a:gd name="connsiteX7" fmla="*/ 649588 w 1626334"/>
              <a:gd name="connsiteY7" fmla="*/ 1129145 h 1967345"/>
              <a:gd name="connsiteX8" fmla="*/ 504115 w 1626334"/>
              <a:gd name="connsiteY8" fmla="*/ 1025236 h 1967345"/>
              <a:gd name="connsiteX9" fmla="*/ 462552 w 1626334"/>
              <a:gd name="connsiteY9" fmla="*/ 914400 h 1967345"/>
              <a:gd name="connsiteX10" fmla="*/ 310152 w 1626334"/>
              <a:gd name="connsiteY10" fmla="*/ 865909 h 1967345"/>
              <a:gd name="connsiteX11" fmla="*/ 275515 w 1626334"/>
              <a:gd name="connsiteY11" fmla="*/ 789709 h 1967345"/>
              <a:gd name="connsiteX12" fmla="*/ 199315 w 1626334"/>
              <a:gd name="connsiteY12" fmla="*/ 727363 h 1967345"/>
              <a:gd name="connsiteX13" fmla="*/ 150825 w 1626334"/>
              <a:gd name="connsiteY13" fmla="*/ 554181 h 1967345"/>
              <a:gd name="connsiteX14" fmla="*/ 46915 w 1626334"/>
              <a:gd name="connsiteY14" fmla="*/ 353290 h 1967345"/>
              <a:gd name="connsiteX15" fmla="*/ 12279 w 1626334"/>
              <a:gd name="connsiteY15" fmla="*/ 284018 h 1967345"/>
              <a:gd name="connsiteX16" fmla="*/ 39988 w 1626334"/>
              <a:gd name="connsiteY16" fmla="*/ 187036 h 1967345"/>
              <a:gd name="connsiteX17" fmla="*/ 136970 w 1626334"/>
              <a:gd name="connsiteY17" fmla="*/ 131618 h 1967345"/>
              <a:gd name="connsiteX18" fmla="*/ 227025 w 1626334"/>
              <a:gd name="connsiteY18" fmla="*/ 187036 h 1967345"/>
              <a:gd name="connsiteX19" fmla="*/ 206243 w 1626334"/>
              <a:gd name="connsiteY19" fmla="*/ 124690 h 1967345"/>
              <a:gd name="connsiteX20" fmla="*/ 261661 w 1626334"/>
              <a:gd name="connsiteY20" fmla="*/ 83127 h 1967345"/>
              <a:gd name="connsiteX21" fmla="*/ 324006 w 1626334"/>
              <a:gd name="connsiteY21" fmla="*/ 13854 h 1967345"/>
              <a:gd name="connsiteX22" fmla="*/ 351715 w 1626334"/>
              <a:gd name="connsiteY22" fmla="*/ 0 h 1967345"/>
              <a:gd name="connsiteX23" fmla="*/ 420988 w 1626334"/>
              <a:gd name="connsiteY23" fmla="*/ 193963 h 1967345"/>
              <a:gd name="connsiteX24" fmla="*/ 351715 w 1626334"/>
              <a:gd name="connsiteY24" fmla="*/ 235527 h 1967345"/>
              <a:gd name="connsiteX25" fmla="*/ 386352 w 1626334"/>
              <a:gd name="connsiteY25" fmla="*/ 297872 h 1967345"/>
              <a:gd name="connsiteX26" fmla="*/ 317079 w 1626334"/>
              <a:gd name="connsiteY26" fmla="*/ 346363 h 1967345"/>
              <a:gd name="connsiteX27" fmla="*/ 303225 w 1626334"/>
              <a:gd name="connsiteY27" fmla="*/ 408709 h 1967345"/>
              <a:gd name="connsiteX28" fmla="*/ 330934 w 1626334"/>
              <a:gd name="connsiteY28" fmla="*/ 450272 h 1967345"/>
              <a:gd name="connsiteX29" fmla="*/ 400206 w 1626334"/>
              <a:gd name="connsiteY29" fmla="*/ 450272 h 1967345"/>
              <a:gd name="connsiteX30" fmla="*/ 441770 w 1626334"/>
              <a:gd name="connsiteY30" fmla="*/ 464127 h 1967345"/>
              <a:gd name="connsiteX31" fmla="*/ 490261 w 1626334"/>
              <a:gd name="connsiteY31" fmla="*/ 665018 h 1967345"/>
              <a:gd name="connsiteX32" fmla="*/ 531825 w 1626334"/>
              <a:gd name="connsiteY32" fmla="*/ 734290 h 1967345"/>
              <a:gd name="connsiteX33" fmla="*/ 635734 w 1626334"/>
              <a:gd name="connsiteY33" fmla="*/ 838200 h 1967345"/>
              <a:gd name="connsiteX34" fmla="*/ 836625 w 1626334"/>
              <a:gd name="connsiteY34" fmla="*/ 921327 h 1967345"/>
              <a:gd name="connsiteX35" fmla="*/ 815843 w 1626334"/>
              <a:gd name="connsiteY35" fmla="*/ 1018309 h 1967345"/>
              <a:gd name="connsiteX36" fmla="*/ 711934 w 1626334"/>
              <a:gd name="connsiteY36" fmla="*/ 1018309 h 1967345"/>
              <a:gd name="connsiteX37" fmla="*/ 684225 w 1626334"/>
              <a:gd name="connsiteY37" fmla="*/ 1039090 h 1967345"/>
              <a:gd name="connsiteX38" fmla="*/ 684225 w 1626334"/>
              <a:gd name="connsiteY38" fmla="*/ 1087581 h 1967345"/>
              <a:gd name="connsiteX39" fmla="*/ 684225 w 1626334"/>
              <a:gd name="connsiteY39" fmla="*/ 1136072 h 1967345"/>
              <a:gd name="connsiteX40" fmla="*/ 698079 w 1626334"/>
              <a:gd name="connsiteY40" fmla="*/ 1212272 h 1967345"/>
              <a:gd name="connsiteX41" fmla="*/ 753497 w 1626334"/>
              <a:gd name="connsiteY41" fmla="*/ 1253836 h 1967345"/>
              <a:gd name="connsiteX42" fmla="*/ 829697 w 1626334"/>
              <a:gd name="connsiteY42" fmla="*/ 1246909 h 1967345"/>
              <a:gd name="connsiteX43" fmla="*/ 864334 w 1626334"/>
              <a:gd name="connsiteY43" fmla="*/ 1219200 h 1967345"/>
              <a:gd name="connsiteX44" fmla="*/ 892043 w 1626334"/>
              <a:gd name="connsiteY44" fmla="*/ 1184563 h 1967345"/>
              <a:gd name="connsiteX45" fmla="*/ 892043 w 1626334"/>
              <a:gd name="connsiteY45" fmla="*/ 1184563 h 1967345"/>
              <a:gd name="connsiteX46" fmla="*/ 1148352 w 1626334"/>
              <a:gd name="connsiteY46" fmla="*/ 1343890 h 1967345"/>
              <a:gd name="connsiteX47" fmla="*/ 1120643 w 1626334"/>
              <a:gd name="connsiteY47" fmla="*/ 1357745 h 1967345"/>
              <a:gd name="connsiteX48" fmla="*/ 1155279 w 1626334"/>
              <a:gd name="connsiteY48" fmla="*/ 1420090 h 1967345"/>
              <a:gd name="connsiteX49" fmla="*/ 1266115 w 1626334"/>
              <a:gd name="connsiteY49" fmla="*/ 1447800 h 1967345"/>
              <a:gd name="connsiteX50" fmla="*/ 1390806 w 1626334"/>
              <a:gd name="connsiteY50" fmla="*/ 1537854 h 1967345"/>
              <a:gd name="connsiteX51" fmla="*/ 1501643 w 1626334"/>
              <a:gd name="connsiteY51" fmla="*/ 1697181 h 1967345"/>
              <a:gd name="connsiteX52" fmla="*/ 1591697 w 1626334"/>
              <a:gd name="connsiteY52" fmla="*/ 1808018 h 1967345"/>
              <a:gd name="connsiteX53" fmla="*/ 1612479 w 1626334"/>
              <a:gd name="connsiteY53" fmla="*/ 1905000 h 1967345"/>
              <a:gd name="connsiteX54" fmla="*/ 1626334 w 1626334"/>
              <a:gd name="connsiteY54" fmla="*/ 1967345 h 1967345"/>
              <a:gd name="connsiteX55" fmla="*/ 1543206 w 1626334"/>
              <a:gd name="connsiteY55" fmla="*/ 1946563 h 1967345"/>
              <a:gd name="connsiteX56" fmla="*/ 1494715 w 1626334"/>
              <a:gd name="connsiteY56" fmla="*/ 1925781 h 1967345"/>
              <a:gd name="connsiteX57" fmla="*/ 1480861 w 1626334"/>
              <a:gd name="connsiteY57" fmla="*/ 1835727 h 1967345"/>
              <a:gd name="connsiteX58" fmla="*/ 1432370 w 1626334"/>
              <a:gd name="connsiteY58" fmla="*/ 1808018 h 1967345"/>
              <a:gd name="connsiteX59" fmla="*/ 1418515 w 1626334"/>
              <a:gd name="connsiteY59" fmla="*/ 1828800 h 1967345"/>
              <a:gd name="connsiteX60" fmla="*/ 1418515 w 1626334"/>
              <a:gd name="connsiteY60" fmla="*/ 1870363 h 1967345"/>
              <a:gd name="connsiteX61" fmla="*/ 1467006 w 1626334"/>
              <a:gd name="connsiteY61" fmla="*/ 1946563 h 1967345"/>
              <a:gd name="connsiteX62" fmla="*/ 1390806 w 1626334"/>
              <a:gd name="connsiteY62" fmla="*/ 1925781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26334" h="1967345">
                <a:moveTo>
                  <a:pt x="1390806" y="1925781"/>
                </a:moveTo>
                <a:lnTo>
                  <a:pt x="1314606" y="1787236"/>
                </a:lnTo>
                <a:lnTo>
                  <a:pt x="1231479" y="1787236"/>
                </a:lnTo>
                <a:cubicBezTo>
                  <a:pt x="987392" y="1543148"/>
                  <a:pt x="989025" y="1659075"/>
                  <a:pt x="989025" y="1537854"/>
                </a:cubicBezTo>
                <a:lnTo>
                  <a:pt x="815843" y="1427018"/>
                </a:lnTo>
                <a:lnTo>
                  <a:pt x="656515" y="1309254"/>
                </a:lnTo>
                <a:cubicBezTo>
                  <a:pt x="691841" y="1196214"/>
                  <a:pt x="691152" y="1237125"/>
                  <a:pt x="691152" y="1191490"/>
                </a:cubicBezTo>
                <a:lnTo>
                  <a:pt x="649588" y="1129145"/>
                </a:lnTo>
                <a:lnTo>
                  <a:pt x="504115" y="1025236"/>
                </a:lnTo>
                <a:cubicBezTo>
                  <a:pt x="468790" y="912196"/>
                  <a:pt x="508186" y="914400"/>
                  <a:pt x="462552" y="914400"/>
                </a:cubicBezTo>
                <a:cubicBezTo>
                  <a:pt x="307924" y="872228"/>
                  <a:pt x="310152" y="925491"/>
                  <a:pt x="310152" y="865909"/>
                </a:cubicBezTo>
                <a:lnTo>
                  <a:pt x="275515" y="789709"/>
                </a:lnTo>
                <a:cubicBezTo>
                  <a:pt x="197448" y="732932"/>
                  <a:pt x="199315" y="765697"/>
                  <a:pt x="199315" y="727363"/>
                </a:cubicBezTo>
                <a:cubicBezTo>
                  <a:pt x="150178" y="558892"/>
                  <a:pt x="150825" y="618836"/>
                  <a:pt x="150825" y="554181"/>
                </a:cubicBezTo>
                <a:cubicBezTo>
                  <a:pt x="52839" y="351210"/>
                  <a:pt x="128202" y="353290"/>
                  <a:pt x="46915" y="353290"/>
                </a:cubicBezTo>
                <a:cubicBezTo>
                  <a:pt x="11158" y="288927"/>
                  <a:pt x="12279" y="314718"/>
                  <a:pt x="12279" y="284018"/>
                </a:cubicBezTo>
                <a:cubicBezTo>
                  <a:pt x="33545" y="184778"/>
                  <a:pt x="0" y="187036"/>
                  <a:pt x="39988" y="187036"/>
                </a:cubicBezTo>
                <a:lnTo>
                  <a:pt x="136970" y="131618"/>
                </a:lnTo>
                <a:lnTo>
                  <a:pt x="227025" y="187036"/>
                </a:lnTo>
                <a:lnTo>
                  <a:pt x="206243" y="124690"/>
                </a:lnTo>
                <a:cubicBezTo>
                  <a:pt x="256487" y="81624"/>
                  <a:pt x="233445" y="83127"/>
                  <a:pt x="261661" y="83127"/>
                </a:cubicBezTo>
                <a:lnTo>
                  <a:pt x="324006" y="13854"/>
                </a:lnTo>
                <a:lnTo>
                  <a:pt x="351715" y="0"/>
                </a:lnTo>
                <a:lnTo>
                  <a:pt x="420988" y="193963"/>
                </a:lnTo>
                <a:lnTo>
                  <a:pt x="351715" y="235527"/>
                </a:lnTo>
                <a:cubicBezTo>
                  <a:pt x="394560" y="299793"/>
                  <a:pt x="418256" y="297872"/>
                  <a:pt x="386352" y="297872"/>
                </a:cubicBezTo>
                <a:cubicBezTo>
                  <a:pt x="321289" y="341247"/>
                  <a:pt x="341667" y="321775"/>
                  <a:pt x="317079" y="346363"/>
                </a:cubicBezTo>
                <a:cubicBezTo>
                  <a:pt x="302665" y="404021"/>
                  <a:pt x="303225" y="382740"/>
                  <a:pt x="303225" y="408709"/>
                </a:cubicBezTo>
                <a:lnTo>
                  <a:pt x="330934" y="450272"/>
                </a:lnTo>
                <a:lnTo>
                  <a:pt x="400206" y="450272"/>
                </a:lnTo>
                <a:cubicBezTo>
                  <a:pt x="438045" y="457840"/>
                  <a:pt x="426517" y="448874"/>
                  <a:pt x="441770" y="464127"/>
                </a:cubicBezTo>
                <a:lnTo>
                  <a:pt x="490261" y="665018"/>
                </a:lnTo>
                <a:cubicBezTo>
                  <a:pt x="533106" y="729284"/>
                  <a:pt x="531825" y="702386"/>
                  <a:pt x="531825" y="734290"/>
                </a:cubicBezTo>
                <a:lnTo>
                  <a:pt x="635734" y="838200"/>
                </a:lnTo>
                <a:lnTo>
                  <a:pt x="836625" y="921327"/>
                </a:lnTo>
                <a:lnTo>
                  <a:pt x="815843" y="1018309"/>
                </a:lnTo>
                <a:lnTo>
                  <a:pt x="711934" y="1018309"/>
                </a:lnTo>
                <a:lnTo>
                  <a:pt x="684225" y="1039090"/>
                </a:lnTo>
                <a:lnTo>
                  <a:pt x="684225" y="1087581"/>
                </a:lnTo>
                <a:lnTo>
                  <a:pt x="684225" y="1136072"/>
                </a:lnTo>
                <a:lnTo>
                  <a:pt x="698079" y="1212272"/>
                </a:lnTo>
                <a:lnTo>
                  <a:pt x="753497" y="1253836"/>
                </a:lnTo>
                <a:lnTo>
                  <a:pt x="829697" y="1246909"/>
                </a:lnTo>
                <a:cubicBezTo>
                  <a:pt x="859039" y="1217567"/>
                  <a:pt x="844344" y="1219200"/>
                  <a:pt x="864334" y="1219200"/>
                </a:cubicBezTo>
                <a:lnTo>
                  <a:pt x="892043" y="1184563"/>
                </a:lnTo>
                <a:lnTo>
                  <a:pt x="892043" y="1184563"/>
                </a:lnTo>
                <a:lnTo>
                  <a:pt x="1148352" y="1343890"/>
                </a:lnTo>
                <a:lnTo>
                  <a:pt x="1120643" y="1357745"/>
                </a:lnTo>
                <a:lnTo>
                  <a:pt x="1155279" y="1420090"/>
                </a:lnTo>
                <a:lnTo>
                  <a:pt x="1266115" y="1447800"/>
                </a:lnTo>
                <a:cubicBezTo>
                  <a:pt x="1392727" y="1532208"/>
                  <a:pt x="1390806" y="1480974"/>
                  <a:pt x="1390806" y="1537854"/>
                </a:cubicBezTo>
                <a:cubicBezTo>
                  <a:pt x="1497716" y="1687528"/>
                  <a:pt x="1468062" y="1630029"/>
                  <a:pt x="1501643" y="1697181"/>
                </a:cubicBezTo>
                <a:cubicBezTo>
                  <a:pt x="1586155" y="1809865"/>
                  <a:pt x="1538588" y="1808018"/>
                  <a:pt x="1591697" y="1808018"/>
                </a:cubicBezTo>
                <a:cubicBezTo>
                  <a:pt x="1612998" y="1900322"/>
                  <a:pt x="1612479" y="1867265"/>
                  <a:pt x="1612479" y="1905000"/>
                </a:cubicBezTo>
                <a:lnTo>
                  <a:pt x="1626334" y="1967345"/>
                </a:lnTo>
                <a:cubicBezTo>
                  <a:pt x="1557416" y="1944372"/>
                  <a:pt x="1585894" y="1946563"/>
                  <a:pt x="1543206" y="1946563"/>
                </a:cubicBezTo>
                <a:cubicBezTo>
                  <a:pt x="1492495" y="1932075"/>
                  <a:pt x="1494715" y="1949519"/>
                  <a:pt x="1494715" y="1925781"/>
                </a:cubicBezTo>
                <a:lnTo>
                  <a:pt x="1480861" y="1835727"/>
                </a:lnTo>
                <a:cubicBezTo>
                  <a:pt x="1464697" y="1826491"/>
                  <a:pt x="1450873" y="1810074"/>
                  <a:pt x="1432370" y="1808018"/>
                </a:cubicBezTo>
                <a:cubicBezTo>
                  <a:pt x="1424095" y="1807099"/>
                  <a:pt x="1420321" y="1820673"/>
                  <a:pt x="1418515" y="1828800"/>
                </a:cubicBezTo>
                <a:cubicBezTo>
                  <a:pt x="1415509" y="1842324"/>
                  <a:pt x="1418515" y="1856509"/>
                  <a:pt x="1418515" y="1870363"/>
                </a:cubicBezTo>
                <a:cubicBezTo>
                  <a:pt x="1484315" y="1943474"/>
                  <a:pt x="1508648" y="1925744"/>
                  <a:pt x="1467006" y="1946563"/>
                </a:cubicBezTo>
                <a:lnTo>
                  <a:pt x="1390806" y="1925781"/>
                </a:lnTo>
                <a:close/>
              </a:path>
            </a:pathLst>
          </a:custGeom>
          <a:solidFill>
            <a:srgbClr val="FFFF00">
              <a:alpha val="4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Freeform 5"/>
          <p:cNvSpPr/>
          <p:nvPr/>
        </p:nvSpPr>
        <p:spPr bwMode="auto">
          <a:xfrm>
            <a:off x="3241964" y="824345"/>
            <a:ext cx="985387" cy="2657764"/>
          </a:xfrm>
          <a:custGeom>
            <a:avLst/>
            <a:gdLst>
              <a:gd name="connsiteX0" fmla="*/ 796636 w 985387"/>
              <a:gd name="connsiteY0" fmla="*/ 2639291 h 2657764"/>
              <a:gd name="connsiteX1" fmla="*/ 810491 w 985387"/>
              <a:gd name="connsiteY1" fmla="*/ 2528455 h 2657764"/>
              <a:gd name="connsiteX2" fmla="*/ 852054 w 985387"/>
              <a:gd name="connsiteY2" fmla="*/ 2396837 h 2657764"/>
              <a:gd name="connsiteX3" fmla="*/ 803563 w 985387"/>
              <a:gd name="connsiteY3" fmla="*/ 2175164 h 2657764"/>
              <a:gd name="connsiteX4" fmla="*/ 692727 w 985387"/>
              <a:gd name="connsiteY4" fmla="*/ 2057400 h 2657764"/>
              <a:gd name="connsiteX5" fmla="*/ 644236 w 985387"/>
              <a:gd name="connsiteY5" fmla="*/ 1974273 h 2657764"/>
              <a:gd name="connsiteX6" fmla="*/ 678872 w 985387"/>
              <a:gd name="connsiteY6" fmla="*/ 1814946 h 2657764"/>
              <a:gd name="connsiteX7" fmla="*/ 658091 w 985387"/>
              <a:gd name="connsiteY7" fmla="*/ 1745673 h 2657764"/>
              <a:gd name="connsiteX8" fmla="*/ 658091 w 985387"/>
              <a:gd name="connsiteY8" fmla="*/ 1336964 h 2657764"/>
              <a:gd name="connsiteX9" fmla="*/ 685800 w 985387"/>
              <a:gd name="connsiteY9" fmla="*/ 1198419 h 2657764"/>
              <a:gd name="connsiteX10" fmla="*/ 692727 w 985387"/>
              <a:gd name="connsiteY10" fmla="*/ 1046019 h 2657764"/>
              <a:gd name="connsiteX11" fmla="*/ 692727 w 985387"/>
              <a:gd name="connsiteY11" fmla="*/ 942110 h 2657764"/>
              <a:gd name="connsiteX12" fmla="*/ 568036 w 985387"/>
              <a:gd name="connsiteY12" fmla="*/ 630382 h 2657764"/>
              <a:gd name="connsiteX13" fmla="*/ 477981 w 985387"/>
              <a:gd name="connsiteY13" fmla="*/ 477982 h 2657764"/>
              <a:gd name="connsiteX14" fmla="*/ 367145 w 985387"/>
              <a:gd name="connsiteY14" fmla="*/ 381000 h 2657764"/>
              <a:gd name="connsiteX15" fmla="*/ 277091 w 985387"/>
              <a:gd name="connsiteY15" fmla="*/ 332510 h 2657764"/>
              <a:gd name="connsiteX16" fmla="*/ 415636 w 985387"/>
              <a:gd name="connsiteY16" fmla="*/ 360219 h 2657764"/>
              <a:gd name="connsiteX17" fmla="*/ 491836 w 985387"/>
              <a:gd name="connsiteY17" fmla="*/ 311728 h 2657764"/>
              <a:gd name="connsiteX18" fmla="*/ 401781 w 985387"/>
              <a:gd name="connsiteY18" fmla="*/ 311728 h 2657764"/>
              <a:gd name="connsiteX19" fmla="*/ 360218 w 985387"/>
              <a:gd name="connsiteY19" fmla="*/ 214746 h 2657764"/>
              <a:gd name="connsiteX20" fmla="*/ 311727 w 985387"/>
              <a:gd name="connsiteY20" fmla="*/ 145473 h 2657764"/>
              <a:gd name="connsiteX21" fmla="*/ 159327 w 985387"/>
              <a:gd name="connsiteY21" fmla="*/ 110837 h 2657764"/>
              <a:gd name="connsiteX22" fmla="*/ 110836 w 985387"/>
              <a:gd name="connsiteY22" fmla="*/ 145473 h 2657764"/>
              <a:gd name="connsiteX23" fmla="*/ 69272 w 985387"/>
              <a:gd name="connsiteY23" fmla="*/ 193964 h 2657764"/>
              <a:gd name="connsiteX24" fmla="*/ 0 w 985387"/>
              <a:gd name="connsiteY24" fmla="*/ 138546 h 2657764"/>
              <a:gd name="connsiteX25" fmla="*/ 0 w 985387"/>
              <a:gd name="connsiteY25" fmla="*/ 138546 h 2657764"/>
              <a:gd name="connsiteX26" fmla="*/ 41563 w 985387"/>
              <a:gd name="connsiteY26" fmla="*/ 55419 h 2657764"/>
              <a:gd name="connsiteX27" fmla="*/ 41563 w 985387"/>
              <a:gd name="connsiteY27" fmla="*/ 55419 h 2657764"/>
              <a:gd name="connsiteX28" fmla="*/ 193963 w 985387"/>
              <a:gd name="connsiteY28" fmla="*/ 0 h 2657764"/>
              <a:gd name="connsiteX29" fmla="*/ 263236 w 985387"/>
              <a:gd name="connsiteY29" fmla="*/ 69273 h 2657764"/>
              <a:gd name="connsiteX30" fmla="*/ 311727 w 985387"/>
              <a:gd name="connsiteY30" fmla="*/ 96982 h 2657764"/>
              <a:gd name="connsiteX31" fmla="*/ 346363 w 985387"/>
              <a:gd name="connsiteY31" fmla="*/ 110837 h 2657764"/>
              <a:gd name="connsiteX32" fmla="*/ 387927 w 985387"/>
              <a:gd name="connsiteY32" fmla="*/ 145473 h 2657764"/>
              <a:gd name="connsiteX33" fmla="*/ 429491 w 985387"/>
              <a:gd name="connsiteY33" fmla="*/ 200891 h 2657764"/>
              <a:gd name="connsiteX34" fmla="*/ 443345 w 985387"/>
              <a:gd name="connsiteY34" fmla="*/ 242455 h 2657764"/>
              <a:gd name="connsiteX35" fmla="*/ 498763 w 985387"/>
              <a:gd name="connsiteY35" fmla="*/ 290946 h 2657764"/>
              <a:gd name="connsiteX36" fmla="*/ 540327 w 985387"/>
              <a:gd name="connsiteY36" fmla="*/ 353291 h 2657764"/>
              <a:gd name="connsiteX37" fmla="*/ 581891 w 985387"/>
              <a:gd name="connsiteY37" fmla="*/ 464128 h 2657764"/>
              <a:gd name="connsiteX38" fmla="*/ 609600 w 985387"/>
              <a:gd name="connsiteY38" fmla="*/ 512619 h 2657764"/>
              <a:gd name="connsiteX39" fmla="*/ 671945 w 985387"/>
              <a:gd name="connsiteY39" fmla="*/ 540328 h 2657764"/>
              <a:gd name="connsiteX40" fmla="*/ 713509 w 985387"/>
              <a:gd name="connsiteY40" fmla="*/ 574964 h 2657764"/>
              <a:gd name="connsiteX41" fmla="*/ 755072 w 985387"/>
              <a:gd name="connsiteY41" fmla="*/ 665019 h 2657764"/>
              <a:gd name="connsiteX42" fmla="*/ 741218 w 985387"/>
              <a:gd name="connsiteY42" fmla="*/ 762000 h 2657764"/>
              <a:gd name="connsiteX43" fmla="*/ 741218 w 985387"/>
              <a:gd name="connsiteY43" fmla="*/ 879764 h 2657764"/>
              <a:gd name="connsiteX44" fmla="*/ 720436 w 985387"/>
              <a:gd name="connsiteY44" fmla="*/ 969819 h 2657764"/>
              <a:gd name="connsiteX45" fmla="*/ 720436 w 985387"/>
              <a:gd name="connsiteY45" fmla="*/ 1018310 h 2657764"/>
              <a:gd name="connsiteX46" fmla="*/ 734291 w 985387"/>
              <a:gd name="connsiteY46" fmla="*/ 1073728 h 2657764"/>
              <a:gd name="connsiteX47" fmla="*/ 748145 w 985387"/>
              <a:gd name="connsiteY47" fmla="*/ 1094510 h 2657764"/>
              <a:gd name="connsiteX48" fmla="*/ 755072 w 985387"/>
              <a:gd name="connsiteY48" fmla="*/ 1108364 h 2657764"/>
              <a:gd name="connsiteX49" fmla="*/ 817418 w 985387"/>
              <a:gd name="connsiteY49" fmla="*/ 1198419 h 2657764"/>
              <a:gd name="connsiteX50" fmla="*/ 858981 w 985387"/>
              <a:gd name="connsiteY50" fmla="*/ 1295400 h 2657764"/>
              <a:gd name="connsiteX51" fmla="*/ 872836 w 985387"/>
              <a:gd name="connsiteY51" fmla="*/ 1323110 h 2657764"/>
              <a:gd name="connsiteX52" fmla="*/ 886691 w 985387"/>
              <a:gd name="connsiteY52" fmla="*/ 1496291 h 2657764"/>
              <a:gd name="connsiteX53" fmla="*/ 893618 w 985387"/>
              <a:gd name="connsiteY53" fmla="*/ 1614055 h 2657764"/>
              <a:gd name="connsiteX54" fmla="*/ 907472 w 985387"/>
              <a:gd name="connsiteY54" fmla="*/ 1697182 h 2657764"/>
              <a:gd name="connsiteX55" fmla="*/ 928254 w 985387"/>
              <a:gd name="connsiteY55" fmla="*/ 1787237 h 2657764"/>
              <a:gd name="connsiteX56" fmla="*/ 838200 w 985387"/>
              <a:gd name="connsiteY56" fmla="*/ 1870364 h 2657764"/>
              <a:gd name="connsiteX57" fmla="*/ 824345 w 985387"/>
              <a:gd name="connsiteY57" fmla="*/ 1891146 h 2657764"/>
              <a:gd name="connsiteX58" fmla="*/ 810491 w 985387"/>
              <a:gd name="connsiteY58" fmla="*/ 2001982 h 2657764"/>
              <a:gd name="connsiteX59" fmla="*/ 803563 w 985387"/>
              <a:gd name="connsiteY59" fmla="*/ 2029691 h 2657764"/>
              <a:gd name="connsiteX60" fmla="*/ 810491 w 985387"/>
              <a:gd name="connsiteY60" fmla="*/ 2126673 h 2657764"/>
              <a:gd name="connsiteX61" fmla="*/ 886691 w 985387"/>
              <a:gd name="connsiteY61" fmla="*/ 2195946 h 2657764"/>
              <a:gd name="connsiteX62" fmla="*/ 900545 w 985387"/>
              <a:gd name="connsiteY62" fmla="*/ 2244437 h 2657764"/>
              <a:gd name="connsiteX63" fmla="*/ 900545 w 985387"/>
              <a:gd name="connsiteY63" fmla="*/ 2292928 h 2657764"/>
              <a:gd name="connsiteX64" fmla="*/ 955963 w 985387"/>
              <a:gd name="connsiteY64" fmla="*/ 2348346 h 2657764"/>
              <a:gd name="connsiteX65" fmla="*/ 983672 w 985387"/>
              <a:gd name="connsiteY65" fmla="*/ 2431473 h 2657764"/>
              <a:gd name="connsiteX66" fmla="*/ 983672 w 985387"/>
              <a:gd name="connsiteY66" fmla="*/ 2431473 h 2657764"/>
              <a:gd name="connsiteX67" fmla="*/ 928254 w 985387"/>
              <a:gd name="connsiteY67" fmla="*/ 2459182 h 2657764"/>
              <a:gd name="connsiteX68" fmla="*/ 914400 w 985387"/>
              <a:gd name="connsiteY68" fmla="*/ 2459182 h 2657764"/>
              <a:gd name="connsiteX69" fmla="*/ 865909 w 985387"/>
              <a:gd name="connsiteY69" fmla="*/ 2479964 h 2657764"/>
              <a:gd name="connsiteX70" fmla="*/ 865909 w 985387"/>
              <a:gd name="connsiteY70" fmla="*/ 2479964 h 2657764"/>
              <a:gd name="connsiteX71" fmla="*/ 845127 w 985387"/>
              <a:gd name="connsiteY71" fmla="*/ 2549237 h 2657764"/>
              <a:gd name="connsiteX72" fmla="*/ 879763 w 985387"/>
              <a:gd name="connsiteY72" fmla="*/ 2583873 h 2657764"/>
              <a:gd name="connsiteX73" fmla="*/ 900545 w 985387"/>
              <a:gd name="connsiteY73" fmla="*/ 2639291 h 2657764"/>
              <a:gd name="connsiteX74" fmla="*/ 900545 w 985387"/>
              <a:gd name="connsiteY74" fmla="*/ 2639291 h 2657764"/>
              <a:gd name="connsiteX75" fmla="*/ 796636 w 985387"/>
              <a:gd name="connsiteY75" fmla="*/ 2639291 h 26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85387" h="2657764">
                <a:moveTo>
                  <a:pt x="796636" y="2639291"/>
                </a:moveTo>
                <a:cubicBezTo>
                  <a:pt x="781627" y="2620818"/>
                  <a:pt x="810491" y="2570325"/>
                  <a:pt x="810491" y="2528455"/>
                </a:cubicBezTo>
                <a:cubicBezTo>
                  <a:pt x="852784" y="2401573"/>
                  <a:pt x="852054" y="2447576"/>
                  <a:pt x="852054" y="2396837"/>
                </a:cubicBezTo>
                <a:cubicBezTo>
                  <a:pt x="803054" y="2179839"/>
                  <a:pt x="803563" y="2255475"/>
                  <a:pt x="803563" y="2175164"/>
                </a:cubicBezTo>
                <a:lnTo>
                  <a:pt x="692727" y="2057400"/>
                </a:lnTo>
                <a:lnTo>
                  <a:pt x="644236" y="1974273"/>
                </a:lnTo>
                <a:cubicBezTo>
                  <a:pt x="679942" y="1824308"/>
                  <a:pt x="678872" y="1878646"/>
                  <a:pt x="678872" y="1814946"/>
                </a:cubicBezTo>
                <a:lnTo>
                  <a:pt x="658091" y="1745673"/>
                </a:lnTo>
                <a:lnTo>
                  <a:pt x="658091" y="1336964"/>
                </a:lnTo>
                <a:cubicBezTo>
                  <a:pt x="686802" y="1207765"/>
                  <a:pt x="685800" y="1254851"/>
                  <a:pt x="685800" y="1198419"/>
                </a:cubicBezTo>
                <a:lnTo>
                  <a:pt x="692727" y="1046019"/>
                </a:lnTo>
                <a:lnTo>
                  <a:pt x="692727" y="942110"/>
                </a:lnTo>
                <a:lnTo>
                  <a:pt x="568036" y="630382"/>
                </a:lnTo>
                <a:cubicBezTo>
                  <a:pt x="476765" y="482946"/>
                  <a:pt x="477981" y="541940"/>
                  <a:pt x="477981" y="477982"/>
                </a:cubicBezTo>
                <a:lnTo>
                  <a:pt x="367145" y="381000"/>
                </a:lnTo>
                <a:lnTo>
                  <a:pt x="277091" y="332510"/>
                </a:lnTo>
                <a:lnTo>
                  <a:pt x="415636" y="360219"/>
                </a:lnTo>
                <a:cubicBezTo>
                  <a:pt x="500757" y="310565"/>
                  <a:pt x="530842" y="311728"/>
                  <a:pt x="491836" y="311728"/>
                </a:cubicBezTo>
                <a:lnTo>
                  <a:pt x="401781" y="311728"/>
                </a:lnTo>
                <a:cubicBezTo>
                  <a:pt x="365973" y="218625"/>
                  <a:pt x="389887" y="244415"/>
                  <a:pt x="360218" y="214746"/>
                </a:cubicBezTo>
                <a:cubicBezTo>
                  <a:pt x="310309" y="150577"/>
                  <a:pt x="311727" y="178728"/>
                  <a:pt x="311727" y="145473"/>
                </a:cubicBezTo>
                <a:cubicBezTo>
                  <a:pt x="173410" y="109074"/>
                  <a:pt x="225475" y="110837"/>
                  <a:pt x="159327" y="110837"/>
                </a:cubicBezTo>
                <a:cubicBezTo>
                  <a:pt x="113145" y="133928"/>
                  <a:pt x="124690" y="117764"/>
                  <a:pt x="110836" y="145473"/>
                </a:cubicBezTo>
                <a:lnTo>
                  <a:pt x="69272" y="193964"/>
                </a:lnTo>
                <a:lnTo>
                  <a:pt x="0" y="138546"/>
                </a:lnTo>
                <a:lnTo>
                  <a:pt x="0" y="138546"/>
                </a:lnTo>
                <a:cubicBezTo>
                  <a:pt x="29473" y="57494"/>
                  <a:pt x="3535" y="74433"/>
                  <a:pt x="41563" y="55419"/>
                </a:cubicBezTo>
                <a:lnTo>
                  <a:pt x="41563" y="55419"/>
                </a:lnTo>
                <a:lnTo>
                  <a:pt x="193963" y="0"/>
                </a:lnTo>
                <a:cubicBezTo>
                  <a:pt x="266842" y="58304"/>
                  <a:pt x="263236" y="25848"/>
                  <a:pt x="263236" y="69273"/>
                </a:cubicBezTo>
                <a:cubicBezTo>
                  <a:pt x="306721" y="98263"/>
                  <a:pt x="288149" y="96982"/>
                  <a:pt x="311727" y="96982"/>
                </a:cubicBezTo>
                <a:lnTo>
                  <a:pt x="346363" y="110837"/>
                </a:lnTo>
                <a:cubicBezTo>
                  <a:pt x="383550" y="140586"/>
                  <a:pt x="370545" y="128091"/>
                  <a:pt x="387927" y="145473"/>
                </a:cubicBezTo>
                <a:cubicBezTo>
                  <a:pt x="425868" y="191004"/>
                  <a:pt x="414497" y="170907"/>
                  <a:pt x="429491" y="200891"/>
                </a:cubicBezTo>
                <a:cubicBezTo>
                  <a:pt x="444202" y="237672"/>
                  <a:pt x="443345" y="223093"/>
                  <a:pt x="443345" y="242455"/>
                </a:cubicBezTo>
                <a:lnTo>
                  <a:pt x="498763" y="290946"/>
                </a:lnTo>
                <a:cubicBezTo>
                  <a:pt x="541712" y="348211"/>
                  <a:pt x="540327" y="323273"/>
                  <a:pt x="540327" y="353291"/>
                </a:cubicBezTo>
                <a:lnTo>
                  <a:pt x="581891" y="464128"/>
                </a:lnTo>
                <a:lnTo>
                  <a:pt x="609600" y="512619"/>
                </a:lnTo>
                <a:cubicBezTo>
                  <a:pt x="662837" y="535434"/>
                  <a:pt x="642363" y="525535"/>
                  <a:pt x="671945" y="540328"/>
                </a:cubicBezTo>
                <a:lnTo>
                  <a:pt x="713509" y="574964"/>
                </a:lnTo>
                <a:lnTo>
                  <a:pt x="755072" y="665019"/>
                </a:lnTo>
                <a:cubicBezTo>
                  <a:pt x="747895" y="758329"/>
                  <a:pt x="769434" y="733784"/>
                  <a:pt x="741218" y="762000"/>
                </a:cubicBezTo>
                <a:lnTo>
                  <a:pt x="741218" y="879764"/>
                </a:lnTo>
                <a:cubicBezTo>
                  <a:pt x="726826" y="966112"/>
                  <a:pt x="747225" y="943026"/>
                  <a:pt x="720436" y="969819"/>
                </a:cubicBezTo>
                <a:lnTo>
                  <a:pt x="720436" y="1018310"/>
                </a:lnTo>
                <a:cubicBezTo>
                  <a:pt x="723072" y="1031491"/>
                  <a:pt x="727189" y="1059524"/>
                  <a:pt x="734291" y="1073728"/>
                </a:cubicBezTo>
                <a:cubicBezTo>
                  <a:pt x="738014" y="1081175"/>
                  <a:pt x="743862" y="1087371"/>
                  <a:pt x="748145" y="1094510"/>
                </a:cubicBezTo>
                <a:cubicBezTo>
                  <a:pt x="750801" y="1098937"/>
                  <a:pt x="752763" y="1103746"/>
                  <a:pt x="755072" y="1108364"/>
                </a:cubicBezTo>
                <a:cubicBezTo>
                  <a:pt x="818804" y="1193338"/>
                  <a:pt x="817418" y="1156855"/>
                  <a:pt x="817418" y="1198419"/>
                </a:cubicBezTo>
                <a:cubicBezTo>
                  <a:pt x="831272" y="1230746"/>
                  <a:pt x="844697" y="1263261"/>
                  <a:pt x="858981" y="1295400"/>
                </a:cubicBezTo>
                <a:cubicBezTo>
                  <a:pt x="863175" y="1304837"/>
                  <a:pt x="872836" y="1323110"/>
                  <a:pt x="872836" y="1323110"/>
                </a:cubicBezTo>
                <a:cubicBezTo>
                  <a:pt x="888141" y="1468506"/>
                  <a:pt x="886691" y="1410613"/>
                  <a:pt x="886691" y="1496291"/>
                </a:cubicBezTo>
                <a:cubicBezTo>
                  <a:pt x="893925" y="1604808"/>
                  <a:pt x="893618" y="1565487"/>
                  <a:pt x="893618" y="1614055"/>
                </a:cubicBezTo>
                <a:cubicBezTo>
                  <a:pt x="907885" y="1692527"/>
                  <a:pt x="907472" y="1664439"/>
                  <a:pt x="907472" y="1697182"/>
                </a:cubicBezTo>
                <a:cubicBezTo>
                  <a:pt x="928814" y="1782550"/>
                  <a:pt x="928254" y="1751748"/>
                  <a:pt x="928254" y="1787237"/>
                </a:cubicBezTo>
                <a:cubicBezTo>
                  <a:pt x="898236" y="1814946"/>
                  <a:pt x="867087" y="1841477"/>
                  <a:pt x="838200" y="1870364"/>
                </a:cubicBezTo>
                <a:cubicBezTo>
                  <a:pt x="832313" y="1876251"/>
                  <a:pt x="824345" y="1891146"/>
                  <a:pt x="824345" y="1891146"/>
                </a:cubicBezTo>
                <a:cubicBezTo>
                  <a:pt x="819727" y="1928091"/>
                  <a:pt x="816298" y="1965205"/>
                  <a:pt x="810491" y="2001982"/>
                </a:cubicBezTo>
                <a:cubicBezTo>
                  <a:pt x="802833" y="2050484"/>
                  <a:pt x="803563" y="2007389"/>
                  <a:pt x="803563" y="2029691"/>
                </a:cubicBezTo>
                <a:cubicBezTo>
                  <a:pt x="810875" y="2117421"/>
                  <a:pt x="810491" y="2085014"/>
                  <a:pt x="810491" y="2126673"/>
                </a:cubicBezTo>
                <a:cubicBezTo>
                  <a:pt x="883795" y="2185317"/>
                  <a:pt x="866538" y="2155643"/>
                  <a:pt x="886691" y="2195946"/>
                </a:cubicBezTo>
                <a:lnTo>
                  <a:pt x="900545" y="2244437"/>
                </a:lnTo>
                <a:lnTo>
                  <a:pt x="900545" y="2292928"/>
                </a:lnTo>
                <a:lnTo>
                  <a:pt x="955963" y="2348346"/>
                </a:lnTo>
                <a:cubicBezTo>
                  <a:pt x="985387" y="2421907"/>
                  <a:pt x="983672" y="2392749"/>
                  <a:pt x="983672" y="2431473"/>
                </a:cubicBezTo>
                <a:lnTo>
                  <a:pt x="983672" y="2431473"/>
                </a:lnTo>
                <a:cubicBezTo>
                  <a:pt x="933176" y="2460328"/>
                  <a:pt x="953797" y="2459182"/>
                  <a:pt x="928254" y="2459182"/>
                </a:cubicBezTo>
                <a:lnTo>
                  <a:pt x="914400" y="2459182"/>
                </a:lnTo>
                <a:cubicBezTo>
                  <a:pt x="873359" y="2467391"/>
                  <a:pt x="888089" y="2457784"/>
                  <a:pt x="865909" y="2479964"/>
                </a:cubicBezTo>
                <a:lnTo>
                  <a:pt x="865909" y="2479964"/>
                </a:lnTo>
                <a:lnTo>
                  <a:pt x="845127" y="2549237"/>
                </a:lnTo>
                <a:lnTo>
                  <a:pt x="879763" y="2583873"/>
                </a:lnTo>
                <a:cubicBezTo>
                  <a:pt x="901455" y="2634486"/>
                  <a:pt x="900545" y="2614778"/>
                  <a:pt x="900545" y="2639291"/>
                </a:cubicBezTo>
                <a:lnTo>
                  <a:pt x="900545" y="2639291"/>
                </a:lnTo>
                <a:cubicBezTo>
                  <a:pt x="840118" y="2654398"/>
                  <a:pt x="811645" y="2657764"/>
                  <a:pt x="796636" y="2639291"/>
                </a:cubicBezTo>
                <a:close/>
              </a:path>
            </a:pathLst>
          </a:custGeom>
          <a:solidFill>
            <a:srgbClr val="FFFF00">
              <a:alpha val="4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7" name="Freeform 6"/>
          <p:cNvSpPr/>
          <p:nvPr/>
        </p:nvSpPr>
        <p:spPr bwMode="auto">
          <a:xfrm>
            <a:off x="5361709" y="1170709"/>
            <a:ext cx="270164" cy="180109"/>
          </a:xfrm>
          <a:custGeom>
            <a:avLst/>
            <a:gdLst>
              <a:gd name="connsiteX0" fmla="*/ 0 w 270164"/>
              <a:gd name="connsiteY0" fmla="*/ 0 h 180109"/>
              <a:gd name="connsiteX1" fmla="*/ 6927 w 270164"/>
              <a:gd name="connsiteY1" fmla="*/ 180109 h 180109"/>
              <a:gd name="connsiteX2" fmla="*/ 270164 w 270164"/>
              <a:gd name="connsiteY2" fmla="*/ 180109 h 180109"/>
              <a:gd name="connsiteX3" fmla="*/ 270164 w 270164"/>
              <a:gd name="connsiteY3" fmla="*/ 13855 h 180109"/>
              <a:gd name="connsiteX4" fmla="*/ 0 w 270164"/>
              <a:gd name="connsiteY4" fmla="*/ 0 h 18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64" h="180109">
                <a:moveTo>
                  <a:pt x="0" y="0"/>
                </a:moveTo>
                <a:lnTo>
                  <a:pt x="6927" y="180109"/>
                </a:lnTo>
                <a:lnTo>
                  <a:pt x="270164" y="180109"/>
                </a:lnTo>
                <a:lnTo>
                  <a:pt x="270164" y="13855"/>
                </a:lnTo>
                <a:lnTo>
                  <a:pt x="0" y="0"/>
                </a:lnTo>
                <a:close/>
              </a:path>
            </a:pathLst>
          </a:custGeom>
          <a:solidFill>
            <a:srgbClr val="FFFF00">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9" name="Straight Arrow Connector 8"/>
          <p:cNvCxnSpPr>
            <a:stCxn id="4" idx="1"/>
          </p:cNvCxnSpPr>
          <p:nvPr/>
        </p:nvCxnSpPr>
        <p:spPr bwMode="auto">
          <a:xfrm rot="10800000">
            <a:off x="6019800" y="4927600"/>
            <a:ext cx="901700" cy="288"/>
          </a:xfrm>
          <a:prstGeom prst="straightConnector1">
            <a:avLst/>
          </a:prstGeom>
          <a:solidFill>
            <a:schemeClr val="accent1"/>
          </a:solidFill>
          <a:ln w="38100" cap="flat" cmpd="sng" algn="ctr">
            <a:solidFill>
              <a:srgbClr val="FF0000"/>
            </a:solidFill>
            <a:prstDash val="solid"/>
            <a:round/>
            <a:headEnd type="none" w="med" len="med"/>
            <a:tailEnd type="triangle"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375" y="46038"/>
            <a:ext cx="7969250" cy="584200"/>
          </a:xfrm>
          <a:prstGeom prst="rect">
            <a:avLst/>
          </a:prstGeom>
          <a:noFill/>
        </p:spPr>
        <p:txBody>
          <a:bodyPr>
            <a:spAutoFit/>
          </a:bodyPr>
          <a:lstStyle/>
          <a:p>
            <a:pPr algn="ctr">
              <a:defRPr/>
            </a:pPr>
            <a:r>
              <a:rPr lang="en-US" dirty="0">
                <a:effectLst>
                  <a:outerShdw blurRad="38100" dist="38100" dir="2700000" algn="tl">
                    <a:srgbClr val="000000">
                      <a:alpha val="43137"/>
                    </a:srgbClr>
                  </a:outerShdw>
                </a:effectLst>
              </a:rPr>
              <a:t>Radiolarian Chert – McHugh Complex</a:t>
            </a:r>
          </a:p>
        </p:txBody>
      </p:sp>
      <p:pic>
        <p:nvPicPr>
          <p:cNvPr id="30723" name="Picture 2"/>
          <p:cNvPicPr>
            <a:picLocks noChangeAspect="1" noChangeArrowheads="1"/>
          </p:cNvPicPr>
          <p:nvPr/>
        </p:nvPicPr>
        <p:blipFill>
          <a:blip r:embed="rId3"/>
          <a:srcRect/>
          <a:stretch>
            <a:fillRect/>
          </a:stretch>
        </p:blipFill>
        <p:spPr bwMode="auto">
          <a:xfrm>
            <a:off x="0" y="704850"/>
            <a:ext cx="9124950" cy="615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50178" name="Picture 2" descr="franciscan_cherts"/>
          <p:cNvPicPr>
            <a:picLocks noChangeAspect="1" noChangeArrowheads="1"/>
          </p:cNvPicPr>
          <p:nvPr/>
        </p:nvPicPr>
        <p:blipFill>
          <a:blip r:embed="rId3"/>
          <a:srcRect/>
          <a:stretch>
            <a:fillRect/>
          </a:stretch>
        </p:blipFill>
        <p:spPr bwMode="auto">
          <a:xfrm>
            <a:off x="2472786" y="139700"/>
            <a:ext cx="4198427" cy="6578600"/>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SYN-BATHOLITHIC </a:t>
            </a:r>
            <a:r>
              <a:rPr lang="en-US" u="sng" dirty="0"/>
              <a:t>ROCKS</a:t>
            </a:r>
          </a:p>
        </p:txBody>
      </p:sp>
      <p:sp>
        <p:nvSpPr>
          <p:cNvPr id="116740" name="Text Box 4"/>
          <p:cNvSpPr txBox="1">
            <a:spLocks noChangeArrowheads="1"/>
          </p:cNvSpPr>
          <p:nvPr/>
        </p:nvSpPr>
        <p:spPr bwMode="auto">
          <a:xfrm>
            <a:off x="0" y="2362200"/>
            <a:ext cx="9144000" cy="2043113"/>
          </a:xfrm>
          <a:prstGeom prst="rect">
            <a:avLst/>
          </a:prstGeom>
          <a:noFill/>
          <a:ln w="9525">
            <a:noFill/>
            <a:miter lim="800000"/>
            <a:headEnd/>
            <a:tailEnd/>
          </a:ln>
          <a:effectLst/>
        </p:spPr>
        <p:txBody>
          <a:bodyPr>
            <a:spAutoFit/>
          </a:bodyPr>
          <a:lstStyle/>
          <a:p>
            <a:pPr algn="l">
              <a:spcBef>
                <a:spcPct val="50000"/>
              </a:spcBef>
              <a:buFontTx/>
              <a:buChar char="•"/>
            </a:pPr>
            <a:r>
              <a:rPr lang="en-US" dirty="0">
                <a:solidFill>
                  <a:schemeClr val="bg1">
                    <a:lumMod val="50000"/>
                  </a:schemeClr>
                </a:solidFill>
                <a:effectLst/>
              </a:rPr>
              <a:t>Triassic to Jurassic</a:t>
            </a:r>
          </a:p>
          <a:p>
            <a:pPr algn="l">
              <a:spcBef>
                <a:spcPct val="50000"/>
              </a:spcBef>
              <a:buFontTx/>
              <a:buChar char="•"/>
            </a:pPr>
            <a:r>
              <a:rPr lang="en-US" dirty="0">
                <a:solidFill>
                  <a:schemeClr val="bg1">
                    <a:lumMod val="50000"/>
                  </a:schemeClr>
                </a:solidFill>
                <a:effectLst/>
              </a:rPr>
              <a:t>Volcanic and volcano-sedimentary</a:t>
            </a:r>
          </a:p>
          <a:p>
            <a:pPr algn="l">
              <a:spcBef>
                <a:spcPct val="50000"/>
              </a:spcBef>
              <a:buFontTx/>
              <a:buChar char="•"/>
            </a:pPr>
            <a:r>
              <a:rPr lang="en-US" dirty="0">
                <a:solidFill>
                  <a:schemeClr val="bg1">
                    <a:lumMod val="50000"/>
                  </a:schemeClr>
                </a:solidFill>
                <a:effectLst/>
              </a:rPr>
              <a:t>Represent volcanic activity above plutons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3"/>
          <a:srcRect/>
          <a:stretch>
            <a:fillRect/>
          </a:stretch>
        </p:blipFill>
        <p:spPr bwMode="auto">
          <a:xfrm>
            <a:off x="42863" y="0"/>
            <a:ext cx="9058275" cy="6858000"/>
          </a:xfrm>
          <a:prstGeom prst="rect">
            <a:avLst/>
          </a:prstGeom>
          <a:noFill/>
          <a:ln w="12700">
            <a:noFill/>
            <a:miter lim="800000"/>
            <a:headEnd type="none" w="sm" len="sm"/>
            <a:tailEnd type="none" w="sm" len="sm"/>
          </a:ln>
          <a:effectLst/>
        </p:spPr>
      </p:pic>
      <p:sp>
        <p:nvSpPr>
          <p:cNvPr id="300035" name="Text Box 3"/>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dirty="0">
                <a:solidFill>
                  <a:srgbClr val="FF0000"/>
                </a:solidFill>
                <a:effectLst/>
                <a:latin typeface="Times New Roman" pitchFamily="18" charset="0"/>
              </a:rPr>
              <a:t>Parks and Plates</a:t>
            </a:r>
          </a:p>
          <a:p>
            <a:pPr eaLnBrk="0" hangingPunct="0">
              <a:lnSpc>
                <a:spcPct val="50000"/>
              </a:lnSpc>
              <a:spcBef>
                <a:spcPct val="60000"/>
              </a:spcBef>
            </a:pPr>
            <a:r>
              <a:rPr lang="en-US" sz="1000" i="1" dirty="0">
                <a:solidFill>
                  <a:srgbClr val="FF0000"/>
                </a:solidFill>
                <a:effectLst/>
                <a:latin typeface="Times New Roman" pitchFamily="18" charset="0"/>
                <a:cs typeface="Times New Roman" pitchFamily="18" charset="0"/>
              </a:rPr>
              <a:t>©2005 Robert J. Lillie</a:t>
            </a:r>
          </a:p>
        </p:txBody>
      </p:sp>
      <p:sp>
        <p:nvSpPr>
          <p:cNvPr id="300036" name="Text Box 4"/>
          <p:cNvSpPr txBox="1">
            <a:spLocks noChangeArrowheads="1"/>
          </p:cNvSpPr>
          <p:nvPr/>
        </p:nvSpPr>
        <p:spPr bwMode="auto">
          <a:xfrm>
            <a:off x="2667000" y="6194425"/>
            <a:ext cx="5367338"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i="1" dirty="0">
                <a:solidFill>
                  <a:schemeClr val="accent2"/>
                </a:solidFill>
                <a:effectLst/>
                <a:latin typeface="Times New Roman" pitchFamily="18" charset="0"/>
              </a:rPr>
              <a:t>SUBDUCTION ZONES</a:t>
            </a:r>
          </a:p>
        </p:txBody>
      </p:sp>
      <p:grpSp>
        <p:nvGrpSpPr>
          <p:cNvPr id="300037" name="Group 5"/>
          <p:cNvGrpSpPr>
            <a:grpSpLocks/>
          </p:cNvGrpSpPr>
          <p:nvPr/>
        </p:nvGrpSpPr>
        <p:grpSpPr bwMode="auto">
          <a:xfrm>
            <a:off x="2112963" y="76200"/>
            <a:ext cx="4916487" cy="457200"/>
            <a:chOff x="1331" y="31"/>
            <a:chExt cx="3097" cy="288"/>
          </a:xfrm>
        </p:grpSpPr>
        <p:sp>
          <p:nvSpPr>
            <p:cNvPr id="300038" name="Text Box 6"/>
            <p:cNvSpPr txBox="1">
              <a:spLocks noChangeArrowheads="1"/>
            </p:cNvSpPr>
            <p:nvPr/>
          </p:nvSpPr>
          <p:spPr bwMode="auto">
            <a:xfrm>
              <a:off x="1331" y="31"/>
              <a:ext cx="3097"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dirty="0">
                  <a:solidFill>
                    <a:schemeClr val="tx1"/>
                  </a:solidFill>
                  <a:effectLst/>
                  <a:latin typeface="Times New Roman" pitchFamily="18" charset="0"/>
                </a:rPr>
                <a:t>NATIONAL PARKLANDS</a:t>
              </a:r>
            </a:p>
          </p:txBody>
        </p:sp>
        <p:sp>
          <p:nvSpPr>
            <p:cNvPr id="300039" name="Rectangle 7"/>
            <p:cNvSpPr>
              <a:spLocks noChangeArrowheads="1"/>
            </p:cNvSpPr>
            <p:nvPr/>
          </p:nvSpPr>
          <p:spPr bwMode="auto">
            <a:xfrm>
              <a:off x="4065" y="128"/>
              <a:ext cx="193" cy="97"/>
            </a:xfrm>
            <a:prstGeom prst="rect">
              <a:avLst/>
            </a:prstGeom>
            <a:solidFill>
              <a:srgbClr val="FF3300"/>
            </a:solidFill>
            <a:ln w="12700">
              <a:noFill/>
              <a:miter lim="800000"/>
              <a:headEnd type="none" w="sm" len="sm"/>
              <a:tailEnd type="none" w="sm" len="sm"/>
            </a:ln>
            <a:effectLst/>
          </p:spPr>
          <p:txBody>
            <a:bodyPr wrap="none" anchor="ctr"/>
            <a:lstStyle/>
            <a:p>
              <a:pPr eaLnBrk="0" hangingPunct="0"/>
              <a:endParaRPr lang="en-US" sz="2800" b="0">
                <a:solidFill>
                  <a:srgbClr val="FF6600"/>
                </a:solidFill>
                <a:effectLst/>
                <a:latin typeface="Times New Roman" pitchFamily="18" charset="0"/>
              </a:endParaRPr>
            </a:p>
          </p:txBody>
        </p:sp>
      </p:grpSp>
      <p:sp>
        <p:nvSpPr>
          <p:cNvPr id="300040" name="Line 8"/>
          <p:cNvSpPr>
            <a:spLocks noChangeShapeType="1"/>
          </p:cNvSpPr>
          <p:nvPr/>
        </p:nvSpPr>
        <p:spPr bwMode="auto">
          <a:xfrm flipH="1" flipV="1">
            <a:off x="1192213" y="1314450"/>
            <a:ext cx="1676400" cy="609600"/>
          </a:xfrm>
          <a:prstGeom prst="line">
            <a:avLst/>
          </a:prstGeom>
          <a:noFill/>
          <a:ln w="50800">
            <a:solidFill>
              <a:srgbClr val="0000FF"/>
            </a:solidFill>
            <a:round/>
            <a:headEnd type="none" w="lg" len="lg"/>
            <a:tailEnd type="stealth" w="lg" len="lg"/>
          </a:ln>
          <a:effectLst/>
        </p:spPr>
        <p:txBody>
          <a:bodyPr wrap="none" anchor="ctr"/>
          <a:lstStyle/>
          <a:p>
            <a:endParaRPr lang="en-US"/>
          </a:p>
        </p:txBody>
      </p:sp>
      <p:sp>
        <p:nvSpPr>
          <p:cNvPr id="300041" name="Line 9"/>
          <p:cNvSpPr>
            <a:spLocks noChangeShapeType="1"/>
          </p:cNvSpPr>
          <p:nvPr/>
        </p:nvSpPr>
        <p:spPr bwMode="auto">
          <a:xfrm flipH="1">
            <a:off x="1922463" y="2468563"/>
            <a:ext cx="1233487" cy="3457575"/>
          </a:xfrm>
          <a:prstGeom prst="line">
            <a:avLst/>
          </a:prstGeom>
          <a:noFill/>
          <a:ln w="50800">
            <a:solidFill>
              <a:srgbClr val="0000FF"/>
            </a:solidFill>
            <a:round/>
            <a:headEnd type="none" w="lg" len="lg"/>
            <a:tailEnd type="stealth" w="lg" len="lg"/>
          </a:ln>
          <a:effectLst/>
        </p:spPr>
        <p:txBody>
          <a:bodyPr wrap="none" anchor="ctr"/>
          <a:lstStyle/>
          <a:p>
            <a:endParaRPr lang="en-US"/>
          </a:p>
        </p:txBody>
      </p:sp>
      <p:sp>
        <p:nvSpPr>
          <p:cNvPr id="300042" name="Rectangle 10"/>
          <p:cNvSpPr>
            <a:spLocks noChangeArrowheads="1"/>
          </p:cNvSpPr>
          <p:nvPr/>
        </p:nvSpPr>
        <p:spPr bwMode="auto">
          <a:xfrm>
            <a:off x="2640013" y="1314450"/>
            <a:ext cx="2895600" cy="1604963"/>
          </a:xfrm>
          <a:prstGeom prst="rect">
            <a:avLst/>
          </a:prstGeom>
          <a:solidFill>
            <a:srgbClr val="FFFF00"/>
          </a:solidFill>
          <a:ln w="50800">
            <a:solidFill>
              <a:srgbClr val="0000FF"/>
            </a:solidFill>
            <a:miter lim="800000"/>
            <a:headEnd type="none" w="sm" len="sm"/>
            <a:tailEnd type="none" w="sm" len="sm"/>
          </a:ln>
          <a:effectLst/>
        </p:spPr>
        <p:txBody>
          <a:bodyPr>
            <a:spAutoFit/>
          </a:bodyPr>
          <a:lstStyle/>
          <a:p>
            <a:pPr eaLnBrk="0" hangingPunct="0">
              <a:lnSpc>
                <a:spcPct val="80000"/>
              </a:lnSpc>
            </a:pPr>
            <a:r>
              <a:rPr lang="en-US" sz="4000" i="1" dirty="0">
                <a:solidFill>
                  <a:schemeClr val="accent2"/>
                </a:solidFill>
                <a:effectLst/>
                <a:latin typeface="Times New Roman" pitchFamily="18" charset="0"/>
              </a:rPr>
              <a:t>Active Subduction</a:t>
            </a:r>
          </a:p>
          <a:p>
            <a:pPr eaLnBrk="0" hangingPunct="0">
              <a:lnSpc>
                <a:spcPct val="80000"/>
              </a:lnSpc>
            </a:pPr>
            <a:r>
              <a:rPr lang="en-US" sz="4000" i="1" dirty="0">
                <a:solidFill>
                  <a:schemeClr val="accent2"/>
                </a:solidFill>
                <a:effectLst/>
                <a:latin typeface="Times New Roman" pitchFamily="18" charset="0"/>
              </a:rPr>
              <a:t>Zones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SYN-BATHOLITHIC </a:t>
            </a:r>
            <a:r>
              <a:rPr lang="en-US" u="sng" dirty="0"/>
              <a:t>ROCKS</a:t>
            </a:r>
          </a:p>
        </p:txBody>
      </p:sp>
      <p:sp>
        <p:nvSpPr>
          <p:cNvPr id="116740" name="Text Box 4"/>
          <p:cNvSpPr txBox="1">
            <a:spLocks noChangeArrowheads="1"/>
          </p:cNvSpPr>
          <p:nvPr/>
        </p:nvSpPr>
        <p:spPr bwMode="auto">
          <a:xfrm>
            <a:off x="0" y="2362200"/>
            <a:ext cx="9144000" cy="2043113"/>
          </a:xfrm>
          <a:prstGeom prst="rect">
            <a:avLst/>
          </a:prstGeom>
          <a:noFill/>
          <a:ln w="9525">
            <a:noFill/>
            <a:miter lim="800000"/>
            <a:headEnd/>
            <a:tailEnd/>
          </a:ln>
          <a:effectLst/>
        </p:spPr>
        <p:txBody>
          <a:bodyPr>
            <a:spAutoFit/>
          </a:bodyPr>
          <a:lstStyle/>
          <a:p>
            <a:pPr algn="l">
              <a:spcBef>
                <a:spcPct val="50000"/>
              </a:spcBef>
              <a:buFontTx/>
              <a:buChar char="•"/>
            </a:pPr>
            <a:r>
              <a:rPr lang="en-US" dirty="0"/>
              <a:t>Triassic to Jurassic</a:t>
            </a:r>
          </a:p>
          <a:p>
            <a:pPr algn="l">
              <a:spcBef>
                <a:spcPct val="50000"/>
              </a:spcBef>
              <a:buFontTx/>
              <a:buChar char="•"/>
            </a:pPr>
            <a:r>
              <a:rPr lang="en-US" dirty="0">
                <a:solidFill>
                  <a:schemeClr val="bg1">
                    <a:lumMod val="50000"/>
                  </a:schemeClr>
                </a:solidFill>
                <a:effectLst/>
              </a:rPr>
              <a:t>Volcanic and volcano-sedimentary</a:t>
            </a:r>
          </a:p>
          <a:p>
            <a:pPr algn="l">
              <a:spcBef>
                <a:spcPct val="50000"/>
              </a:spcBef>
              <a:buFontTx/>
              <a:buChar char="•"/>
            </a:pPr>
            <a:r>
              <a:rPr lang="en-US" dirty="0">
                <a:solidFill>
                  <a:schemeClr val="bg1">
                    <a:lumMod val="50000"/>
                  </a:schemeClr>
                </a:solidFill>
                <a:effectLst/>
              </a:rPr>
              <a:t>Represent volcanic activity above plutons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SYN-BATHOLITHIC </a:t>
            </a:r>
            <a:r>
              <a:rPr lang="en-US" u="sng" dirty="0"/>
              <a:t>ROCKS</a:t>
            </a:r>
          </a:p>
        </p:txBody>
      </p:sp>
      <p:sp>
        <p:nvSpPr>
          <p:cNvPr id="116740" name="Text Box 4"/>
          <p:cNvSpPr txBox="1">
            <a:spLocks noChangeArrowheads="1"/>
          </p:cNvSpPr>
          <p:nvPr/>
        </p:nvSpPr>
        <p:spPr bwMode="auto">
          <a:xfrm>
            <a:off x="0" y="2362200"/>
            <a:ext cx="9144000" cy="2043113"/>
          </a:xfrm>
          <a:prstGeom prst="rect">
            <a:avLst/>
          </a:prstGeom>
          <a:noFill/>
          <a:ln w="9525">
            <a:noFill/>
            <a:miter lim="800000"/>
            <a:headEnd/>
            <a:tailEnd/>
          </a:ln>
          <a:effectLst/>
        </p:spPr>
        <p:txBody>
          <a:bodyPr>
            <a:spAutoFit/>
          </a:bodyPr>
          <a:lstStyle/>
          <a:p>
            <a:pPr algn="l">
              <a:spcBef>
                <a:spcPct val="50000"/>
              </a:spcBef>
              <a:buFontTx/>
              <a:buChar char="•"/>
            </a:pPr>
            <a:r>
              <a:rPr lang="en-US" dirty="0">
                <a:solidFill>
                  <a:schemeClr val="bg1">
                    <a:lumMod val="50000"/>
                  </a:schemeClr>
                </a:solidFill>
                <a:effectLst/>
              </a:rPr>
              <a:t>Triassic to Jurassic</a:t>
            </a:r>
          </a:p>
          <a:p>
            <a:pPr algn="l">
              <a:spcBef>
                <a:spcPct val="50000"/>
              </a:spcBef>
              <a:buFontTx/>
              <a:buChar char="•"/>
            </a:pPr>
            <a:r>
              <a:rPr lang="en-US" dirty="0"/>
              <a:t>Volcanic and volcano-sedimentary</a:t>
            </a:r>
          </a:p>
          <a:p>
            <a:pPr algn="l">
              <a:spcBef>
                <a:spcPct val="50000"/>
              </a:spcBef>
              <a:buFontTx/>
              <a:buChar char="•"/>
            </a:pPr>
            <a:r>
              <a:rPr lang="en-US" dirty="0">
                <a:solidFill>
                  <a:schemeClr val="bg1">
                    <a:lumMod val="50000"/>
                  </a:schemeClr>
                </a:solidFill>
                <a:effectLst/>
              </a:rPr>
              <a:t>Represent volcanic activity above plutons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0" y="1295400"/>
            <a:ext cx="9144000" cy="579438"/>
          </a:xfrm>
          <a:prstGeom prst="rect">
            <a:avLst/>
          </a:prstGeom>
          <a:noFill/>
          <a:ln w="9525">
            <a:noFill/>
            <a:miter lim="800000"/>
            <a:headEnd/>
            <a:tailEnd/>
          </a:ln>
          <a:effectLst/>
        </p:spPr>
        <p:txBody>
          <a:bodyPr>
            <a:spAutoFit/>
          </a:bodyPr>
          <a:lstStyle/>
          <a:p>
            <a:pPr>
              <a:spcBef>
                <a:spcPct val="50000"/>
              </a:spcBef>
            </a:pPr>
            <a:r>
              <a:rPr lang="en-US" u="sng" dirty="0" smtClean="0"/>
              <a:t>SYN-BATHOLITHIC </a:t>
            </a:r>
            <a:r>
              <a:rPr lang="en-US" u="sng" dirty="0"/>
              <a:t>ROCKS</a:t>
            </a:r>
          </a:p>
        </p:txBody>
      </p:sp>
      <p:sp>
        <p:nvSpPr>
          <p:cNvPr id="116740" name="Text Box 4"/>
          <p:cNvSpPr txBox="1">
            <a:spLocks noChangeArrowheads="1"/>
          </p:cNvSpPr>
          <p:nvPr/>
        </p:nvSpPr>
        <p:spPr bwMode="auto">
          <a:xfrm>
            <a:off x="0" y="2362200"/>
            <a:ext cx="9144000" cy="2043113"/>
          </a:xfrm>
          <a:prstGeom prst="rect">
            <a:avLst/>
          </a:prstGeom>
          <a:noFill/>
          <a:ln w="9525">
            <a:noFill/>
            <a:miter lim="800000"/>
            <a:headEnd/>
            <a:tailEnd/>
          </a:ln>
          <a:effectLst/>
        </p:spPr>
        <p:txBody>
          <a:bodyPr>
            <a:spAutoFit/>
          </a:bodyPr>
          <a:lstStyle/>
          <a:p>
            <a:pPr algn="l">
              <a:spcBef>
                <a:spcPct val="50000"/>
              </a:spcBef>
              <a:buFontTx/>
              <a:buChar char="•"/>
            </a:pPr>
            <a:r>
              <a:rPr lang="en-US" dirty="0">
                <a:solidFill>
                  <a:schemeClr val="bg1">
                    <a:lumMod val="50000"/>
                  </a:schemeClr>
                </a:solidFill>
                <a:effectLst/>
              </a:rPr>
              <a:t>Triassic to Jurassic</a:t>
            </a:r>
          </a:p>
          <a:p>
            <a:pPr algn="l">
              <a:spcBef>
                <a:spcPct val="50000"/>
              </a:spcBef>
              <a:buFontTx/>
              <a:buChar char="•"/>
            </a:pPr>
            <a:r>
              <a:rPr lang="en-US" dirty="0">
                <a:solidFill>
                  <a:schemeClr val="bg1">
                    <a:lumMod val="50000"/>
                  </a:schemeClr>
                </a:solidFill>
                <a:effectLst/>
              </a:rPr>
              <a:t>Volcanic and volcano-sedimentary</a:t>
            </a:r>
          </a:p>
          <a:p>
            <a:pPr algn="l">
              <a:spcBef>
                <a:spcPct val="50000"/>
              </a:spcBef>
              <a:buFontTx/>
              <a:buChar char="•"/>
            </a:pPr>
            <a:r>
              <a:rPr lang="en-US" dirty="0"/>
              <a:t>Represent volcanic activity above plutons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244366" y="0"/>
            <a:ext cx="9632731" cy="6858000"/>
          </a:xfrm>
          <a:prstGeom prst="rect">
            <a:avLst/>
          </a:prstGeom>
          <a:noFill/>
          <a:ln w="9525">
            <a:noFill/>
            <a:miter lim="800000"/>
            <a:headEnd/>
            <a:tailEnd/>
          </a:ln>
          <a:effectLst/>
        </p:spPr>
      </p:pic>
      <p:sp>
        <p:nvSpPr>
          <p:cNvPr id="6" name="TextBox 5"/>
          <p:cNvSpPr txBox="1"/>
          <p:nvPr/>
        </p:nvSpPr>
        <p:spPr>
          <a:xfrm rot="20385817">
            <a:off x="1587500" y="2743200"/>
            <a:ext cx="3530600" cy="461665"/>
          </a:xfrm>
          <a:prstGeom prst="rect">
            <a:avLst/>
          </a:prstGeom>
          <a:noFill/>
        </p:spPr>
        <p:txBody>
          <a:bodyPr wrap="square" rtlCol="0">
            <a:spAutoFit/>
          </a:bodyPr>
          <a:lstStyle/>
          <a:p>
            <a:r>
              <a:rPr lang="en-US" sz="2400" dirty="0" smtClean="0">
                <a:solidFill>
                  <a:schemeClr val="tx1"/>
                </a:solidFill>
                <a:effectLst/>
              </a:rPr>
              <a:t>Yosemite Valley</a:t>
            </a:r>
            <a:endParaRPr lang="en-US" sz="2400" dirty="0">
              <a:solidFill>
                <a:schemeClr val="tx1"/>
              </a:solidFill>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9" name="TextBox 8"/>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arc</a:t>
            </a:r>
            <a:endParaRPr lang="en-US" sz="2000" dirty="0">
              <a:solidFill>
                <a:schemeClr val="tx1"/>
              </a:solidFill>
            </a:endParaRPr>
          </a:p>
        </p:txBody>
      </p:sp>
      <p:cxnSp>
        <p:nvCxnSpPr>
          <p:cNvPr id="10" name="Straight Arrow Connector 9"/>
          <p:cNvCxnSpPr/>
          <p:nvPr/>
        </p:nvCxnSpPr>
        <p:spPr bwMode="auto">
          <a:xfrm flipV="1">
            <a:off x="1676400" y="5715000"/>
            <a:ext cx="533400" cy="3937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a:srcRect/>
          <a:stretch>
            <a:fillRect/>
          </a:stretch>
        </p:blipFill>
        <p:spPr bwMode="auto">
          <a:xfrm>
            <a:off x="552450" y="2144"/>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arc</a:t>
            </a:r>
            <a:endParaRPr lang="en-US" sz="2000" dirty="0">
              <a:solidFill>
                <a:schemeClr val="tx1"/>
              </a:solidFill>
            </a:endParaRPr>
          </a:p>
        </p:txBody>
      </p:sp>
      <p:cxnSp>
        <p:nvCxnSpPr>
          <p:cNvPr id="4" name="Straight Arrow Connector 3"/>
          <p:cNvCxnSpPr/>
          <p:nvPr/>
        </p:nvCxnSpPr>
        <p:spPr bwMode="auto">
          <a:xfrm flipV="1">
            <a:off x="1676400" y="5715000"/>
            <a:ext cx="584200" cy="3937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5" name="TextBox 4"/>
          <p:cNvSpPr txBox="1"/>
          <p:nvPr/>
        </p:nvSpPr>
        <p:spPr>
          <a:xfrm>
            <a:off x="3359150" y="4724400"/>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6" name="Straight Arrow Connector 5"/>
          <p:cNvCxnSpPr/>
          <p:nvPr/>
        </p:nvCxnSpPr>
        <p:spPr bwMode="auto">
          <a:xfrm rot="10800000" flipV="1">
            <a:off x="2590800" y="4985656"/>
            <a:ext cx="1055914" cy="310243"/>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8" name="Straight Arrow Connector 7"/>
          <p:cNvCxnSpPr/>
          <p:nvPr/>
        </p:nvCxnSpPr>
        <p:spPr bwMode="auto">
          <a:xfrm flipV="1">
            <a:off x="1676400" y="5660571"/>
            <a:ext cx="642257" cy="448129"/>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1" name="TextBox 10"/>
          <p:cNvSpPr txBox="1"/>
          <p:nvPr/>
        </p:nvSpPr>
        <p:spPr>
          <a:xfrm>
            <a:off x="3359150" y="4724400"/>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12" name="Straight Arrow Connector 11"/>
          <p:cNvCxnSpPr/>
          <p:nvPr/>
        </p:nvCxnSpPr>
        <p:spPr bwMode="auto">
          <a:xfrm rot="10800000" flipV="1">
            <a:off x="2590800" y="4985656"/>
            <a:ext cx="1055914" cy="310243"/>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3"/>
          <a:srcRect/>
          <a:stretch>
            <a:fillRect/>
          </a:stretch>
        </p:blipFill>
        <p:spPr bwMode="auto">
          <a:xfrm>
            <a:off x="551193" y="1"/>
            <a:ext cx="8041613" cy="6857999"/>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606143"/>
            <a:ext cx="740229" cy="502557"/>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8" name="TextBox 7"/>
          <p:cNvSpPr txBox="1"/>
          <p:nvPr/>
        </p:nvSpPr>
        <p:spPr>
          <a:xfrm>
            <a:off x="3359150" y="4724400"/>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9" name="Straight Arrow Connector 8"/>
          <p:cNvCxnSpPr/>
          <p:nvPr/>
        </p:nvCxnSpPr>
        <p:spPr bwMode="auto">
          <a:xfrm rot="10800000" flipV="1">
            <a:off x="2590800" y="4985656"/>
            <a:ext cx="1055914" cy="310243"/>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0" name="Rectangle 9"/>
          <p:cNvSpPr/>
          <p:nvPr/>
        </p:nvSpPr>
        <p:spPr bwMode="auto">
          <a:xfrm>
            <a:off x="0" y="6829425"/>
            <a:ext cx="9144000"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486400"/>
            <a:ext cx="1110343" cy="6223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8" name="TextBox 7"/>
          <p:cNvSpPr txBox="1"/>
          <p:nvPr/>
        </p:nvSpPr>
        <p:spPr>
          <a:xfrm>
            <a:off x="3359150" y="4724400"/>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9" name="Straight Arrow Connector 8"/>
          <p:cNvCxnSpPr/>
          <p:nvPr/>
        </p:nvCxnSpPr>
        <p:spPr bwMode="auto">
          <a:xfrm rot="10800000" flipV="1">
            <a:off x="2873830" y="4985655"/>
            <a:ext cx="772885" cy="163287"/>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519057"/>
            <a:ext cx="1143000" cy="589643"/>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8" name="TextBox 7"/>
          <p:cNvSpPr txBox="1"/>
          <p:nvPr/>
        </p:nvSpPr>
        <p:spPr>
          <a:xfrm>
            <a:off x="3359150" y="4724400"/>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9" name="Straight Arrow Connector 8"/>
          <p:cNvCxnSpPr/>
          <p:nvPr/>
        </p:nvCxnSpPr>
        <p:spPr bwMode="auto">
          <a:xfrm rot="10800000" flipV="1">
            <a:off x="2993572" y="4985656"/>
            <a:ext cx="653143" cy="119744"/>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a:srcRect/>
          <a:stretch>
            <a:fillRect/>
          </a:stretch>
        </p:blipFill>
        <p:spPr bwMode="auto">
          <a:xfrm>
            <a:off x="42863" y="0"/>
            <a:ext cx="9058275" cy="6858000"/>
          </a:xfrm>
          <a:prstGeom prst="rect">
            <a:avLst/>
          </a:prstGeom>
          <a:noFill/>
          <a:ln w="12700">
            <a:noFill/>
            <a:miter lim="800000"/>
            <a:headEnd type="none" w="sm" len="sm"/>
            <a:tailEnd type="none" w="sm" len="sm"/>
          </a:ln>
          <a:effectLst/>
        </p:spPr>
      </p:pic>
      <p:sp>
        <p:nvSpPr>
          <p:cNvPr id="301059" name="Text Box 3"/>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01060" name="Text Box 4"/>
          <p:cNvSpPr txBox="1">
            <a:spLocks noChangeArrowheads="1"/>
          </p:cNvSpPr>
          <p:nvPr/>
        </p:nvSpPr>
        <p:spPr bwMode="auto">
          <a:xfrm>
            <a:off x="2667000" y="6194425"/>
            <a:ext cx="5367338"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i="1">
                <a:solidFill>
                  <a:schemeClr val="accent2"/>
                </a:solidFill>
                <a:effectLst/>
                <a:latin typeface="Times New Roman" pitchFamily="18" charset="0"/>
              </a:rPr>
              <a:t>SUBDUCTION ZONES</a:t>
            </a:r>
          </a:p>
        </p:txBody>
      </p:sp>
      <p:sp>
        <p:nvSpPr>
          <p:cNvPr id="301061" name="Line 5"/>
          <p:cNvSpPr>
            <a:spLocks noChangeShapeType="1"/>
          </p:cNvSpPr>
          <p:nvPr/>
        </p:nvSpPr>
        <p:spPr bwMode="auto">
          <a:xfrm flipH="1">
            <a:off x="1116013" y="2084388"/>
            <a:ext cx="1881187" cy="614362"/>
          </a:xfrm>
          <a:prstGeom prst="line">
            <a:avLst/>
          </a:prstGeom>
          <a:noFill/>
          <a:ln w="50800">
            <a:solidFill>
              <a:srgbClr val="0000FF"/>
            </a:solidFill>
            <a:round/>
            <a:headEnd type="none" w="lg" len="lg"/>
            <a:tailEnd type="stealth" w="lg" len="lg"/>
          </a:ln>
          <a:effectLst/>
        </p:spPr>
        <p:txBody>
          <a:bodyPr wrap="none" anchor="ctr"/>
          <a:lstStyle/>
          <a:p>
            <a:endParaRPr lang="en-US"/>
          </a:p>
        </p:txBody>
      </p:sp>
      <p:sp>
        <p:nvSpPr>
          <p:cNvPr id="301062" name="Rectangle 6"/>
          <p:cNvSpPr>
            <a:spLocks noChangeArrowheads="1"/>
          </p:cNvSpPr>
          <p:nvPr/>
        </p:nvSpPr>
        <p:spPr bwMode="auto">
          <a:xfrm>
            <a:off x="2344738" y="1431925"/>
            <a:ext cx="2895600" cy="1604963"/>
          </a:xfrm>
          <a:prstGeom prst="rect">
            <a:avLst/>
          </a:prstGeom>
          <a:solidFill>
            <a:srgbClr val="FFFF00"/>
          </a:solidFill>
          <a:ln w="50800">
            <a:solidFill>
              <a:srgbClr val="0000FF"/>
            </a:solidFill>
            <a:miter lim="800000"/>
            <a:headEnd type="none" w="sm" len="sm"/>
            <a:tailEnd type="none" w="sm" len="sm"/>
          </a:ln>
          <a:effectLst/>
        </p:spPr>
        <p:txBody>
          <a:bodyPr>
            <a:spAutoFit/>
          </a:bodyPr>
          <a:lstStyle/>
          <a:p>
            <a:pPr eaLnBrk="0" hangingPunct="0">
              <a:lnSpc>
                <a:spcPct val="80000"/>
              </a:lnSpc>
            </a:pPr>
            <a:r>
              <a:rPr lang="en-US" sz="4000" i="1">
                <a:solidFill>
                  <a:schemeClr val="accent2"/>
                </a:solidFill>
                <a:effectLst/>
                <a:latin typeface="Times New Roman" pitchFamily="18" charset="0"/>
              </a:rPr>
              <a:t>Ancient Subduction</a:t>
            </a:r>
          </a:p>
          <a:p>
            <a:pPr eaLnBrk="0" hangingPunct="0">
              <a:lnSpc>
                <a:spcPct val="80000"/>
              </a:lnSpc>
            </a:pPr>
            <a:r>
              <a:rPr lang="en-US" sz="4000" i="1">
                <a:solidFill>
                  <a:schemeClr val="accent2"/>
                </a:solidFill>
                <a:effectLst/>
                <a:latin typeface="Times New Roman" pitchFamily="18" charset="0"/>
              </a:rPr>
              <a:t>Zone</a:t>
            </a:r>
          </a:p>
        </p:txBody>
      </p:sp>
      <p:grpSp>
        <p:nvGrpSpPr>
          <p:cNvPr id="301063" name="Group 7"/>
          <p:cNvGrpSpPr>
            <a:grpSpLocks/>
          </p:cNvGrpSpPr>
          <p:nvPr/>
        </p:nvGrpSpPr>
        <p:grpSpPr bwMode="auto">
          <a:xfrm>
            <a:off x="2112963" y="76200"/>
            <a:ext cx="4916487" cy="457200"/>
            <a:chOff x="1331" y="31"/>
            <a:chExt cx="3097" cy="288"/>
          </a:xfrm>
        </p:grpSpPr>
        <p:sp>
          <p:nvSpPr>
            <p:cNvPr id="301064" name="Text Box 8"/>
            <p:cNvSpPr txBox="1">
              <a:spLocks noChangeArrowheads="1"/>
            </p:cNvSpPr>
            <p:nvPr/>
          </p:nvSpPr>
          <p:spPr bwMode="auto">
            <a:xfrm>
              <a:off x="1331" y="31"/>
              <a:ext cx="3097"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400">
                  <a:solidFill>
                    <a:schemeClr val="tx1"/>
                  </a:solidFill>
                  <a:effectLst/>
                  <a:latin typeface="Times New Roman" pitchFamily="18" charset="0"/>
                </a:rPr>
                <a:t>NATIONAL PARKLANDS</a:t>
              </a:r>
            </a:p>
          </p:txBody>
        </p:sp>
        <p:sp>
          <p:nvSpPr>
            <p:cNvPr id="301065" name="Rectangle 9"/>
            <p:cNvSpPr>
              <a:spLocks noChangeArrowheads="1"/>
            </p:cNvSpPr>
            <p:nvPr/>
          </p:nvSpPr>
          <p:spPr bwMode="auto">
            <a:xfrm>
              <a:off x="4065" y="128"/>
              <a:ext cx="193" cy="97"/>
            </a:xfrm>
            <a:prstGeom prst="rect">
              <a:avLst/>
            </a:prstGeom>
            <a:solidFill>
              <a:srgbClr val="FF3300"/>
            </a:solidFill>
            <a:ln w="12700">
              <a:noFill/>
              <a:miter lim="800000"/>
              <a:headEnd type="none" w="sm" len="sm"/>
              <a:tailEnd type="none" w="sm" len="sm"/>
            </a:ln>
            <a:effectLst/>
          </p:spPr>
          <p:txBody>
            <a:bodyPr wrap="none" anchor="ctr"/>
            <a:lstStyle/>
            <a:p>
              <a:pPr eaLnBrk="0" hangingPunct="0"/>
              <a:endParaRPr lang="en-US" sz="2800" b="0">
                <a:solidFill>
                  <a:srgbClr val="FF6600"/>
                </a:solidFill>
                <a:effectLst/>
                <a:latin typeface="Times New Roman" pitchFamily="18" charset="0"/>
              </a:endParaRP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453743"/>
            <a:ext cx="1197429" cy="654957"/>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8" name="TextBox 7"/>
          <p:cNvSpPr txBox="1"/>
          <p:nvPr/>
        </p:nvSpPr>
        <p:spPr>
          <a:xfrm>
            <a:off x="3195864" y="5268686"/>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9" name="Straight Arrow Connector 8"/>
          <p:cNvCxnSpPr/>
          <p:nvPr/>
        </p:nvCxnSpPr>
        <p:spPr bwMode="auto">
          <a:xfrm rot="10800000">
            <a:off x="3091546" y="4931231"/>
            <a:ext cx="957941" cy="42454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464629"/>
            <a:ext cx="1186543" cy="644071"/>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0" name="TextBox 9"/>
          <p:cNvSpPr txBox="1"/>
          <p:nvPr/>
        </p:nvSpPr>
        <p:spPr>
          <a:xfrm>
            <a:off x="3195864" y="5268686"/>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11" name="Straight Arrow Connector 10"/>
          <p:cNvCxnSpPr/>
          <p:nvPr/>
        </p:nvCxnSpPr>
        <p:spPr bwMode="auto">
          <a:xfrm rot="10800000">
            <a:off x="3091546" y="4931231"/>
            <a:ext cx="957941" cy="42454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2" name="TextBox 11"/>
          <p:cNvSpPr txBox="1"/>
          <p:nvPr/>
        </p:nvSpPr>
        <p:spPr>
          <a:xfrm>
            <a:off x="4054928" y="2568714"/>
            <a:ext cx="1687286" cy="707886"/>
          </a:xfrm>
          <a:prstGeom prst="rect">
            <a:avLst/>
          </a:prstGeom>
          <a:noFill/>
        </p:spPr>
        <p:txBody>
          <a:bodyPr wrap="square" rtlCol="0">
            <a:spAutoFit/>
          </a:bodyPr>
          <a:lstStyle/>
          <a:p>
            <a:r>
              <a:rPr lang="en-US" sz="2000" dirty="0" smtClean="0">
                <a:solidFill>
                  <a:schemeClr val="tx1"/>
                </a:solidFill>
              </a:rPr>
              <a:t>Foreland folding</a:t>
            </a:r>
            <a:endParaRPr lang="en-US" sz="2000" dirty="0">
              <a:solidFill>
                <a:schemeClr val="tx1"/>
              </a:solidFill>
            </a:endParaRPr>
          </a:p>
        </p:txBody>
      </p:sp>
      <p:cxnSp>
        <p:nvCxnSpPr>
          <p:cNvPr id="13" name="Straight Arrow Connector 12"/>
          <p:cNvCxnSpPr/>
          <p:nvPr/>
        </p:nvCxnSpPr>
        <p:spPr bwMode="auto">
          <a:xfrm rot="5400000">
            <a:off x="4343402" y="3516085"/>
            <a:ext cx="740228" cy="283031"/>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453743"/>
            <a:ext cx="1186543" cy="654957"/>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0" name="TextBox 9"/>
          <p:cNvSpPr txBox="1"/>
          <p:nvPr/>
        </p:nvSpPr>
        <p:spPr>
          <a:xfrm>
            <a:off x="3195864" y="5268686"/>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11" name="Straight Arrow Connector 10"/>
          <p:cNvCxnSpPr/>
          <p:nvPr/>
        </p:nvCxnSpPr>
        <p:spPr bwMode="auto">
          <a:xfrm rot="10800000">
            <a:off x="3091546" y="4931231"/>
            <a:ext cx="957941" cy="42454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2" name="TextBox 11"/>
          <p:cNvSpPr txBox="1"/>
          <p:nvPr/>
        </p:nvSpPr>
        <p:spPr>
          <a:xfrm>
            <a:off x="4054928" y="2568714"/>
            <a:ext cx="1687286" cy="707886"/>
          </a:xfrm>
          <a:prstGeom prst="rect">
            <a:avLst/>
          </a:prstGeom>
          <a:noFill/>
        </p:spPr>
        <p:txBody>
          <a:bodyPr wrap="square" rtlCol="0">
            <a:spAutoFit/>
          </a:bodyPr>
          <a:lstStyle/>
          <a:p>
            <a:r>
              <a:rPr lang="en-US" sz="2000" dirty="0" smtClean="0">
                <a:solidFill>
                  <a:schemeClr val="tx1"/>
                </a:solidFill>
              </a:rPr>
              <a:t>Thrust faulting</a:t>
            </a:r>
            <a:endParaRPr lang="en-US" sz="2000" dirty="0">
              <a:solidFill>
                <a:schemeClr val="tx1"/>
              </a:solidFill>
            </a:endParaRPr>
          </a:p>
        </p:txBody>
      </p:sp>
      <p:cxnSp>
        <p:nvCxnSpPr>
          <p:cNvPr id="13" name="Straight Arrow Connector 12"/>
          <p:cNvCxnSpPr/>
          <p:nvPr/>
        </p:nvCxnSpPr>
        <p:spPr bwMode="auto">
          <a:xfrm rot="5400000">
            <a:off x="4642759" y="3423558"/>
            <a:ext cx="348345" cy="76203"/>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cxnSp>
        <p:nvCxnSpPr>
          <p:cNvPr id="15" name="Straight Arrow Connector 14"/>
          <p:cNvCxnSpPr/>
          <p:nvPr/>
        </p:nvCxnSpPr>
        <p:spPr bwMode="auto">
          <a:xfrm rot="10800000" flipV="1">
            <a:off x="3777348" y="2797628"/>
            <a:ext cx="653139" cy="152399"/>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3"/>
          <a:srcRect/>
          <a:stretch>
            <a:fillRect/>
          </a:stretch>
        </p:blipFill>
        <p:spPr bwMode="auto">
          <a:xfrm>
            <a:off x="552450" y="0"/>
            <a:ext cx="8039100" cy="6855856"/>
          </a:xfrm>
          <a:prstGeom prst="rect">
            <a:avLst/>
          </a:prstGeom>
          <a:noFill/>
          <a:ln w="9525">
            <a:noFill/>
            <a:miter lim="800000"/>
            <a:headEnd/>
            <a:tailEnd/>
          </a:ln>
          <a:effectLst/>
        </p:spPr>
      </p:pic>
      <p:sp>
        <p:nvSpPr>
          <p:cNvPr id="3" name="TextBox 2"/>
          <p:cNvSpPr txBox="1"/>
          <p:nvPr/>
        </p:nvSpPr>
        <p:spPr>
          <a:xfrm>
            <a:off x="571500" y="6083300"/>
            <a:ext cx="1968500" cy="707886"/>
          </a:xfrm>
          <a:prstGeom prst="rect">
            <a:avLst/>
          </a:prstGeom>
          <a:noFill/>
        </p:spPr>
        <p:txBody>
          <a:bodyPr wrap="square" rtlCol="0">
            <a:spAutoFit/>
          </a:bodyPr>
          <a:lstStyle/>
          <a:p>
            <a:r>
              <a:rPr lang="en-US" sz="2000" dirty="0" smtClean="0">
                <a:solidFill>
                  <a:schemeClr val="tx1"/>
                </a:solidFill>
              </a:rPr>
              <a:t>Main Sierran volcanic rocks</a:t>
            </a:r>
            <a:endParaRPr lang="en-US" sz="2000" dirty="0">
              <a:solidFill>
                <a:schemeClr val="tx1"/>
              </a:solidFill>
            </a:endParaRPr>
          </a:p>
        </p:txBody>
      </p:sp>
      <p:cxnSp>
        <p:nvCxnSpPr>
          <p:cNvPr id="6" name="Straight Arrow Connector 5"/>
          <p:cNvCxnSpPr/>
          <p:nvPr/>
        </p:nvCxnSpPr>
        <p:spPr bwMode="auto">
          <a:xfrm flipV="1">
            <a:off x="1676400" y="5464629"/>
            <a:ext cx="1240971" cy="644071"/>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
        <p:nvSpPr>
          <p:cNvPr id="10" name="TextBox 9"/>
          <p:cNvSpPr txBox="1"/>
          <p:nvPr/>
        </p:nvSpPr>
        <p:spPr>
          <a:xfrm>
            <a:off x="3195864" y="5268686"/>
            <a:ext cx="1968500" cy="707886"/>
          </a:xfrm>
          <a:prstGeom prst="rect">
            <a:avLst/>
          </a:prstGeom>
          <a:noFill/>
        </p:spPr>
        <p:txBody>
          <a:bodyPr wrap="square" rtlCol="0">
            <a:spAutoFit/>
          </a:bodyPr>
          <a:lstStyle/>
          <a:p>
            <a:r>
              <a:rPr lang="en-US" sz="2000" dirty="0" smtClean="0">
                <a:solidFill>
                  <a:schemeClr val="tx1"/>
                </a:solidFill>
              </a:rPr>
              <a:t>Secondary volcanic arc</a:t>
            </a:r>
            <a:endParaRPr lang="en-US" sz="2000" dirty="0">
              <a:solidFill>
                <a:schemeClr val="tx1"/>
              </a:solidFill>
            </a:endParaRPr>
          </a:p>
        </p:txBody>
      </p:sp>
      <p:cxnSp>
        <p:nvCxnSpPr>
          <p:cNvPr id="11" name="Straight Arrow Connector 10"/>
          <p:cNvCxnSpPr/>
          <p:nvPr/>
        </p:nvCxnSpPr>
        <p:spPr bwMode="auto">
          <a:xfrm rot="10800000">
            <a:off x="3135086" y="4931229"/>
            <a:ext cx="914402" cy="424542"/>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5154" name="Group 2"/>
          <p:cNvGrpSpPr>
            <a:grpSpLocks/>
          </p:cNvGrpSpPr>
          <p:nvPr/>
        </p:nvGrpSpPr>
        <p:grpSpPr bwMode="auto">
          <a:xfrm>
            <a:off x="2592387" y="58737"/>
            <a:ext cx="4570413" cy="6799263"/>
            <a:chOff x="2832" y="30"/>
            <a:chExt cx="2879" cy="4283"/>
          </a:xfrm>
        </p:grpSpPr>
        <p:pic>
          <p:nvPicPr>
            <p:cNvPr id="305155" name="Picture 3"/>
            <p:cNvPicPr>
              <a:picLocks noChangeAspect="1" noChangeArrowheads="1"/>
            </p:cNvPicPr>
            <p:nvPr/>
          </p:nvPicPr>
          <p:blipFill>
            <a:blip r:embed="rId3"/>
            <a:srcRect/>
            <a:stretch>
              <a:fillRect/>
            </a:stretch>
          </p:blipFill>
          <p:spPr bwMode="auto">
            <a:xfrm>
              <a:off x="2939" y="30"/>
              <a:ext cx="2772" cy="4260"/>
            </a:xfrm>
            <a:prstGeom prst="rect">
              <a:avLst/>
            </a:prstGeom>
            <a:noFill/>
            <a:ln w="12700">
              <a:noFill/>
              <a:miter lim="800000"/>
              <a:headEnd type="none" w="sm" len="sm"/>
              <a:tailEnd type="none" w="sm" len="sm"/>
            </a:ln>
            <a:effectLst/>
          </p:spPr>
        </p:pic>
        <p:sp>
          <p:nvSpPr>
            <p:cNvPr id="305156" name="Text Box 4"/>
            <p:cNvSpPr txBox="1">
              <a:spLocks noChangeArrowheads="1"/>
            </p:cNvSpPr>
            <p:nvPr/>
          </p:nvSpPr>
          <p:spPr bwMode="auto">
            <a:xfrm rot="16200000">
              <a:off x="2265" y="3616"/>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
        <p:nvSpPr>
          <p:cNvPr id="305160" name="Rectangle 8"/>
          <p:cNvSpPr>
            <a:spLocks noChangeArrowheads="1"/>
          </p:cNvSpPr>
          <p:nvPr/>
        </p:nvSpPr>
        <p:spPr bwMode="auto">
          <a:xfrm>
            <a:off x="2897187" y="3886200"/>
            <a:ext cx="1382712" cy="762000"/>
          </a:xfrm>
          <a:prstGeom prst="rect">
            <a:avLst/>
          </a:prstGeom>
          <a:noFill/>
          <a:ln w="12700">
            <a:noFill/>
            <a:miter lim="800000"/>
            <a:headEnd type="none" w="sm" len="sm"/>
            <a:tailEnd type="none" w="sm" len="sm"/>
          </a:ln>
          <a:effectLst/>
        </p:spPr>
        <p:txBody>
          <a:bodyPr>
            <a:spAutoFit/>
          </a:bodyPr>
          <a:lstStyle/>
          <a:p>
            <a:pPr eaLnBrk="0" hangingPunct="0"/>
            <a:r>
              <a:rPr lang="en-US" sz="2200" i="1" dirty="0">
                <a:solidFill>
                  <a:schemeClr val="tx1"/>
                </a:solidFill>
                <a:effectLst/>
                <a:latin typeface="Times New Roman" pitchFamily="18" charset="0"/>
              </a:rPr>
              <a:t>Farallon Plate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6178" name="Group 2"/>
          <p:cNvGrpSpPr>
            <a:grpSpLocks/>
          </p:cNvGrpSpPr>
          <p:nvPr/>
        </p:nvGrpSpPr>
        <p:grpSpPr bwMode="auto">
          <a:xfrm>
            <a:off x="2249487" y="47625"/>
            <a:ext cx="4608513" cy="6799263"/>
            <a:chOff x="2832" y="30"/>
            <a:chExt cx="2903" cy="4283"/>
          </a:xfrm>
        </p:grpSpPr>
        <p:pic>
          <p:nvPicPr>
            <p:cNvPr id="306179" name="Picture 3"/>
            <p:cNvPicPr>
              <a:picLocks noChangeAspect="1" noChangeArrowheads="1"/>
            </p:cNvPicPr>
            <p:nvPr/>
          </p:nvPicPr>
          <p:blipFill>
            <a:blip r:embed="rId3"/>
            <a:srcRect/>
            <a:stretch>
              <a:fillRect/>
            </a:stretch>
          </p:blipFill>
          <p:spPr bwMode="auto">
            <a:xfrm>
              <a:off x="2945" y="30"/>
              <a:ext cx="2790" cy="4260"/>
            </a:xfrm>
            <a:prstGeom prst="rect">
              <a:avLst/>
            </a:prstGeom>
            <a:noFill/>
            <a:ln w="12700">
              <a:noFill/>
              <a:miter lim="800000"/>
              <a:headEnd type="none" w="sm" len="sm"/>
              <a:tailEnd type="none" w="sm" len="sm"/>
            </a:ln>
            <a:effectLst/>
          </p:spPr>
        </p:pic>
        <p:sp>
          <p:nvSpPr>
            <p:cNvPr id="306180" name="Text Box 4"/>
            <p:cNvSpPr txBox="1">
              <a:spLocks noChangeArrowheads="1"/>
            </p:cNvSpPr>
            <p:nvPr/>
          </p:nvSpPr>
          <p:spPr bwMode="auto">
            <a:xfrm rot="16200000">
              <a:off x="2265" y="3616"/>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1524000" y="100013"/>
            <a:ext cx="6069013" cy="6670675"/>
            <a:chOff x="1864" y="63"/>
            <a:chExt cx="3823" cy="4202"/>
          </a:xfrm>
        </p:grpSpPr>
        <p:pic>
          <p:nvPicPr>
            <p:cNvPr id="302083" name="Picture 3"/>
            <p:cNvPicPr>
              <a:picLocks noChangeAspect="1" noChangeArrowheads="1"/>
            </p:cNvPicPr>
            <p:nvPr/>
          </p:nvPicPr>
          <p:blipFill>
            <a:blip r:embed="rId3"/>
            <a:srcRect/>
            <a:stretch>
              <a:fillRect/>
            </a:stretch>
          </p:blipFill>
          <p:spPr bwMode="auto">
            <a:xfrm>
              <a:off x="1979" y="63"/>
              <a:ext cx="3708" cy="4194"/>
            </a:xfrm>
            <a:prstGeom prst="rect">
              <a:avLst/>
            </a:prstGeom>
            <a:noFill/>
            <a:ln w="12700">
              <a:noFill/>
              <a:miter lim="800000"/>
              <a:headEnd type="none" w="sm" len="sm"/>
              <a:tailEnd type="none" w="sm" len="sm"/>
            </a:ln>
            <a:effectLst/>
          </p:spPr>
        </p:pic>
        <p:sp>
          <p:nvSpPr>
            <p:cNvPr id="302084" name="Text Box 4"/>
            <p:cNvSpPr txBox="1">
              <a:spLocks noChangeArrowheads="1"/>
            </p:cNvSpPr>
            <p:nvPr/>
          </p:nvSpPr>
          <p:spPr bwMode="auto">
            <a:xfrm rot="16216750">
              <a:off x="1297" y="3568"/>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3106" name="Group 2"/>
          <p:cNvGrpSpPr>
            <a:grpSpLocks/>
          </p:cNvGrpSpPr>
          <p:nvPr/>
        </p:nvGrpSpPr>
        <p:grpSpPr bwMode="auto">
          <a:xfrm>
            <a:off x="1524000" y="109538"/>
            <a:ext cx="6069013" cy="6661150"/>
            <a:chOff x="1864" y="69"/>
            <a:chExt cx="3823" cy="4196"/>
          </a:xfrm>
        </p:grpSpPr>
        <p:pic>
          <p:nvPicPr>
            <p:cNvPr id="303107" name="Picture 3"/>
            <p:cNvPicPr>
              <a:picLocks noChangeAspect="1" noChangeArrowheads="1"/>
            </p:cNvPicPr>
            <p:nvPr/>
          </p:nvPicPr>
          <p:blipFill>
            <a:blip r:embed="rId3"/>
            <a:srcRect/>
            <a:stretch>
              <a:fillRect/>
            </a:stretch>
          </p:blipFill>
          <p:spPr bwMode="auto">
            <a:xfrm>
              <a:off x="1979" y="69"/>
              <a:ext cx="3708" cy="4182"/>
            </a:xfrm>
            <a:prstGeom prst="rect">
              <a:avLst/>
            </a:prstGeom>
            <a:noFill/>
            <a:ln w="12700">
              <a:noFill/>
              <a:miter lim="800000"/>
              <a:headEnd type="none" w="sm" len="sm"/>
              <a:tailEnd type="none" w="sm" len="sm"/>
            </a:ln>
            <a:effectLst/>
          </p:spPr>
        </p:pic>
        <p:sp>
          <p:nvSpPr>
            <p:cNvPr id="303108" name="Text Box 4"/>
            <p:cNvSpPr txBox="1">
              <a:spLocks noChangeArrowheads="1"/>
            </p:cNvSpPr>
            <p:nvPr/>
          </p:nvSpPr>
          <p:spPr bwMode="auto">
            <a:xfrm rot="16216750">
              <a:off x="1297" y="3568"/>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0800" cap="flat" cmpd="sng" algn="ctr">
          <a:solidFill>
            <a:schemeClr val="accent1">
              <a:lumMod val="50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4202</TotalTime>
  <Words>1726</Words>
  <Application>Microsoft Office PowerPoint</Application>
  <PresentationFormat>On-screen Show (4:3)</PresentationFormat>
  <Paragraphs>226</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62</cp:revision>
  <dcterms:created xsi:type="dcterms:W3CDTF">2005-04-09T22:18:46Z</dcterms:created>
  <dcterms:modified xsi:type="dcterms:W3CDTF">2009-01-05T07:14:26Z</dcterms:modified>
</cp:coreProperties>
</file>